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40"/>
  </p:notesMasterIdLst>
  <p:handoutMasterIdLst>
    <p:handoutMasterId r:id="rId41"/>
  </p:handoutMasterIdLst>
  <p:sldIdLst>
    <p:sldId id="256" r:id="rId2"/>
    <p:sldId id="335" r:id="rId3"/>
    <p:sldId id="341" r:id="rId4"/>
    <p:sldId id="381" r:id="rId5"/>
    <p:sldId id="382" r:id="rId6"/>
    <p:sldId id="383" r:id="rId7"/>
    <p:sldId id="384" r:id="rId8"/>
    <p:sldId id="337"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405" r:id="rId29"/>
    <p:sldId id="406" r:id="rId30"/>
    <p:sldId id="407" r:id="rId31"/>
    <p:sldId id="408" r:id="rId32"/>
    <p:sldId id="409" r:id="rId33"/>
    <p:sldId id="410" r:id="rId34"/>
    <p:sldId id="411" r:id="rId35"/>
    <p:sldId id="412" r:id="rId36"/>
    <p:sldId id="413" r:id="rId37"/>
    <p:sldId id="414" r:id="rId38"/>
    <p:sldId id="415" r:id="rId39"/>
  </p:sldIdLst>
  <p:sldSz cx="9144000" cy="5143500" type="screen16x9"/>
  <p:notesSz cx="6858000" cy="9144000"/>
  <p:embeddedFontLst>
    <p:embeddedFont>
      <p:font typeface="Darker Grotesque" pitchFamily="2" charset="0"/>
      <p:regular r:id="rId42"/>
      <p:bold r:id="rId43"/>
    </p:embeddedFont>
    <p:embeddedFont>
      <p:font typeface="Darker Grotesque Black" pitchFamily="2" charset="0"/>
      <p:bold r:id="rId44"/>
    </p:embeddedFont>
    <p:embeddedFont>
      <p:font typeface="Darker Grotesque ExtraBold" pitchFamily="2" charset="0"/>
      <p:bold r:id="rId45"/>
    </p:embeddedFont>
    <p:embeddedFont>
      <p:font typeface="Darker Grotesque SemiBold" pitchFamily="2" charset="0"/>
      <p:bold r:id="rId46"/>
    </p:embeddedFont>
    <p:embeddedFont>
      <p:font typeface="Tahoma" panose="020B0604030504040204" pitchFamily="34" charset="0"/>
      <p:regular r:id="rId47"/>
      <p:bold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a Meloni" initials="MM" lastIdx="1" clrIdx="0">
    <p:extLst>
      <p:ext uri="{19B8F6BF-5375-455C-9EA6-DF929625EA0E}">
        <p15:presenceInfo xmlns:p15="http://schemas.microsoft.com/office/powerpoint/2012/main" userId="62a20bbe5d5d4b6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A4C"/>
    <a:srgbClr val="D8255C"/>
    <a:srgbClr val="8BD2BD"/>
    <a:srgbClr val="B9E4D7"/>
    <a:srgbClr val="000000"/>
    <a:srgbClr val="919090"/>
    <a:srgbClr val="FFAB40"/>
    <a:srgbClr val="FFFFCA"/>
    <a:srgbClr val="C9DE00"/>
    <a:srgbClr val="BC7D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91"/>
    <p:restoredTop sz="94648"/>
  </p:normalViewPr>
  <p:slideViewPr>
    <p:cSldViewPr snapToGrid="0" snapToObjects="1">
      <p:cViewPr varScale="1">
        <p:scale>
          <a:sx n="90" d="100"/>
          <a:sy n="90" d="100"/>
        </p:scale>
        <p:origin x="2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47" Type="http://schemas.openxmlformats.org/officeDocument/2006/relationships/font" Target="fonts/font6.fntdata"/><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font" Target="fonts/font4.fntdata"/><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3.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2.fntdata"/><Relationship Id="rId48" Type="http://schemas.openxmlformats.org/officeDocument/2006/relationships/font" Target="fonts/font7.fntdata"/><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5.fntdata"/><Relationship Id="rId20" Type="http://schemas.openxmlformats.org/officeDocument/2006/relationships/slide" Target="slides/slide19.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47D851-FEEC-2543-B0B2-72DDFB69B917}" type="datetimeFigureOut">
              <a:rPr lang="it-IT" smtClean="0"/>
              <a:t>22/12/2020</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292396-3CAB-7B4E-8845-A6B451B648AE}" type="slidenum">
              <a:rPr lang="it-IT" smtClean="0"/>
              <a:t>‹N›</a:t>
            </a:fld>
            <a:endParaRPr lang="it-IT"/>
          </a:p>
        </p:txBody>
      </p:sp>
    </p:spTree>
    <p:extLst>
      <p:ext uri="{BB962C8B-B14F-4D97-AF65-F5344CB8AC3E}">
        <p14:creationId xmlns:p14="http://schemas.microsoft.com/office/powerpoint/2010/main" val="546006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5981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005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3166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8464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7680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5881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2271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2042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6367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789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8064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2109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2785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4808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7248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92220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32654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3405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02152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2997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9444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34057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50347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96116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64817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62633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673479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49653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46514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47190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4355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5432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2418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467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26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7566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0901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4">
            <a:alphaModFix amt="70000"/>
          </a:blip>
          <a:stretch>
            <a:fillRect/>
          </a:stretch>
        </p:blipFill>
        <p:spPr>
          <a:xfrm>
            <a:off x="0" y="-17121"/>
            <a:ext cx="9144000" cy="5143489"/>
          </a:xfrm>
          <a:prstGeom prst="rect">
            <a:avLst/>
          </a:prstGeom>
          <a:blipFill>
            <a:blip r:embed="rId3"/>
            <a:stretch>
              <a:fillRect/>
            </a:stretch>
          </a:blipFill>
          <a:ln>
            <a:noFill/>
          </a:ln>
        </p:spPr>
      </p:pic>
      <p:pic>
        <p:nvPicPr>
          <p:cNvPr id="55" name="Google Shape;55;p13"/>
          <p:cNvPicPr preferRelativeResize="0"/>
          <p:nvPr/>
        </p:nvPicPr>
        <p:blipFill>
          <a:blip r:embed="rId5">
            <a:alphaModFix/>
          </a:blip>
          <a:stretch>
            <a:fillRect/>
          </a:stretch>
        </p:blipFill>
        <p:spPr>
          <a:xfrm>
            <a:off x="6100098" y="2955620"/>
            <a:ext cx="1299166" cy="442469"/>
          </a:xfrm>
          <a:prstGeom prst="rect">
            <a:avLst/>
          </a:prstGeom>
          <a:noFill/>
          <a:ln>
            <a:noFill/>
          </a:ln>
        </p:spPr>
      </p:pic>
      <p:sp>
        <p:nvSpPr>
          <p:cNvPr id="2" name="CasellaDiTesto 1">
            <a:extLst>
              <a:ext uri="{FF2B5EF4-FFF2-40B4-BE49-F238E27FC236}">
                <a16:creationId xmlns:a16="http://schemas.microsoft.com/office/drawing/2014/main" id="{11E43FB1-8709-41F0-981D-6DDA75D40031}"/>
              </a:ext>
            </a:extLst>
          </p:cNvPr>
          <p:cNvSpPr txBox="1"/>
          <p:nvPr/>
        </p:nvSpPr>
        <p:spPr>
          <a:xfrm>
            <a:off x="839972" y="1066240"/>
            <a:ext cx="7037203" cy="1354217"/>
          </a:xfrm>
          <a:prstGeom prst="rect">
            <a:avLst/>
          </a:prstGeom>
          <a:noFill/>
          <a:effectLst/>
        </p:spPr>
        <p:txBody>
          <a:bodyPr wrap="square" rtlCol="0">
            <a:spAutoFit/>
          </a:bodyPr>
          <a:lstStyle/>
          <a:p>
            <a:pPr algn="ctr"/>
            <a:endParaRPr lang="it-IT" sz="1800"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Monitoraggio e </a:t>
            </a:r>
            <a:r>
              <a:rPr lang="it-IT" sz="2500" b="1" dirty="0">
                <a:solidFill>
                  <a:srgbClr val="D8255C"/>
                </a:solidFill>
                <a:effectLst/>
                <a:latin typeface="Darker Grotesque Black" pitchFamily="2" charset="0"/>
                <a:ea typeface="Tahoma" panose="020B0604030504040204" pitchFamily="34" charset="0"/>
                <a:cs typeface="Tahoma" panose="020B0604030504040204" pitchFamily="34" charset="0"/>
              </a:rPr>
              <a:t>valutazione:</a:t>
            </a: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 </a:t>
            </a:r>
            <a:r>
              <a:rPr lang="it-IT" sz="2500" b="1" dirty="0">
                <a:solidFill>
                  <a:srgbClr val="FFBA4C"/>
                </a:solidFill>
                <a:effectLst/>
                <a:latin typeface="Darker Grotesque Black" pitchFamily="2" charset="0"/>
                <a:ea typeface="Tahoma" panose="020B0604030504040204" pitchFamily="34" charset="0"/>
                <a:cs typeface="Tahoma" panose="020B0604030504040204" pitchFamily="34" charset="0"/>
              </a:rPr>
              <a:t>quadro di </a:t>
            </a:r>
          </a:p>
          <a:p>
            <a:pPr algn="ctr"/>
            <a:r>
              <a:rPr lang="it-IT" sz="2500" b="1" dirty="0">
                <a:solidFill>
                  <a:srgbClr val="FFBA4C"/>
                </a:solidFill>
                <a:latin typeface="Darker Grotesque Black" pitchFamily="2" charset="0"/>
                <a:ea typeface="Tahoma" panose="020B0604030504040204" pitchFamily="34" charset="0"/>
                <a:cs typeface="Tahoma" panose="020B0604030504040204" pitchFamily="34" charset="0"/>
              </a:rPr>
              <a:t>r</a:t>
            </a:r>
            <a:r>
              <a:rPr lang="it-IT" sz="2500" b="1" dirty="0">
                <a:solidFill>
                  <a:srgbClr val="FFBA4C"/>
                </a:solidFill>
                <a:effectLst/>
                <a:latin typeface="Darker Grotesque Black" pitchFamily="2" charset="0"/>
                <a:ea typeface="Tahoma" panose="020B0604030504040204" pitchFamily="34" charset="0"/>
                <a:cs typeface="Tahoma" panose="020B0604030504040204" pitchFamily="34" charset="0"/>
              </a:rPr>
              <a:t>iferimento </a:t>
            </a:r>
            <a:r>
              <a:rPr lang="it-IT" sz="2500" b="1" dirty="0">
                <a:solidFill>
                  <a:srgbClr val="8BD2BD"/>
                </a:solidFill>
                <a:latin typeface="Darker Grotesque Black" pitchFamily="2" charset="0"/>
                <a:ea typeface="Tahoma" panose="020B0604030504040204" pitchFamily="34" charset="0"/>
                <a:cs typeface="Tahoma" panose="020B0604030504040204" pitchFamily="34" charset="0"/>
              </a:rPr>
              <a:t>teorico</a:t>
            </a: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   e </a:t>
            </a:r>
            <a:r>
              <a:rPr lang="it-IT" sz="2500" b="1" dirty="0">
                <a:effectLst/>
                <a:latin typeface="Darker Grotesque Black" pitchFamily="2" charset="0"/>
                <a:ea typeface="Tahoma" panose="020B0604030504040204" pitchFamily="34" charset="0"/>
                <a:cs typeface="Tahoma" panose="020B0604030504040204" pitchFamily="34" charset="0"/>
              </a:rPr>
              <a:t>spunti</a:t>
            </a: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 pratici</a:t>
            </a:r>
          </a:p>
          <a:p>
            <a:endParaRPr lang="it-IT" dirty="0"/>
          </a:p>
        </p:txBody>
      </p:sp>
      <p:pic>
        <p:nvPicPr>
          <p:cNvPr id="4" name="Immagine 3">
            <a:extLst>
              <a:ext uri="{FF2B5EF4-FFF2-40B4-BE49-F238E27FC236}">
                <a16:creationId xmlns:a16="http://schemas.microsoft.com/office/drawing/2014/main" id="{1454401D-CC8E-4AA4-AA11-3A7C305307EC}"/>
              </a:ext>
            </a:extLst>
          </p:cNvPr>
          <p:cNvPicPr>
            <a:picLocks noChangeAspect="1"/>
          </p:cNvPicPr>
          <p:nvPr/>
        </p:nvPicPr>
        <p:blipFill>
          <a:blip r:embed="rId6"/>
          <a:stretch>
            <a:fillRect/>
          </a:stretch>
        </p:blipFill>
        <p:spPr>
          <a:xfrm>
            <a:off x="3221499" y="4619954"/>
            <a:ext cx="2701002" cy="387812"/>
          </a:xfrm>
          <a:prstGeom prst="rect">
            <a:avLst/>
          </a:prstGeom>
        </p:spPr>
      </p:pic>
      <p:cxnSp>
        <p:nvCxnSpPr>
          <p:cNvPr id="7" name="Connettore a gomito 6">
            <a:extLst>
              <a:ext uri="{FF2B5EF4-FFF2-40B4-BE49-F238E27FC236}">
                <a16:creationId xmlns:a16="http://schemas.microsoft.com/office/drawing/2014/main" id="{EEA73215-9CA1-48C6-8166-CAF5BAC07486}"/>
              </a:ext>
            </a:extLst>
          </p:cNvPr>
          <p:cNvCxnSpPr>
            <a:cxnSpLocks/>
          </p:cNvCxnSpPr>
          <p:nvPr/>
        </p:nvCxnSpPr>
        <p:spPr>
          <a:xfrm flipV="1">
            <a:off x="914400" y="1783242"/>
            <a:ext cx="7011803" cy="396000"/>
          </a:xfrm>
          <a:prstGeom prst="bentConnector3">
            <a:avLst>
              <a:gd name="adj1" fmla="val 52355"/>
            </a:avLst>
          </a:prstGeom>
        </p:spPr>
        <p:style>
          <a:lnRef idx="2">
            <a:schemeClr val="accent4"/>
          </a:lnRef>
          <a:fillRef idx="0">
            <a:schemeClr val="accent4"/>
          </a:fillRef>
          <a:effectRef idx="1">
            <a:schemeClr val="accent4"/>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4">
            <a:alphaModFix amt="5000"/>
          </a:blip>
          <a:srcRect t="40023" r="40426" b="5020"/>
          <a:stretch/>
        </p:blipFill>
        <p:spPr>
          <a:xfrm>
            <a:off x="0" y="0"/>
            <a:ext cx="9144000" cy="5143500"/>
          </a:xfrm>
          <a:prstGeom prst="rect">
            <a:avLst/>
          </a:prstGeom>
          <a:blipFill>
            <a:blip r:embed="rId3"/>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869945" y="2571750"/>
            <a:ext cx="2892056" cy="477054"/>
          </a:xfrm>
          <a:prstGeom prst="rect">
            <a:avLst/>
          </a:prstGeom>
          <a:noFill/>
        </p:spPr>
        <p:txBody>
          <a:bodyPr wrap="square" rtlCol="0">
            <a:spAutoFit/>
          </a:bodyPr>
          <a:lstStyle/>
          <a:p>
            <a:r>
              <a:rPr lang="it-IT" sz="2500" dirty="0">
                <a:solidFill>
                  <a:srgbClr val="D8255C"/>
                </a:solidFill>
                <a:latin typeface="Darker Grotesque SemiBold" pitchFamily="2" charset="0"/>
              </a:rPr>
              <a:t>IL MONITORAGGIO</a:t>
            </a:r>
          </a:p>
        </p:txBody>
      </p:sp>
      <p:sp>
        <p:nvSpPr>
          <p:cNvPr id="7" name="Rettangolo con angoli arrotondati 6">
            <a:extLst>
              <a:ext uri="{FF2B5EF4-FFF2-40B4-BE49-F238E27FC236}">
                <a16:creationId xmlns:a16="http://schemas.microsoft.com/office/drawing/2014/main" id="{5200A4A2-526E-4CC9-A965-133EAC5A20BA}"/>
              </a:ext>
            </a:extLst>
          </p:cNvPr>
          <p:cNvSpPr/>
          <p:nvPr/>
        </p:nvSpPr>
        <p:spPr>
          <a:xfrm>
            <a:off x="3708838" y="1907215"/>
            <a:ext cx="4042297" cy="1877976"/>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latin typeface="Darker Grotesque" pitchFamily="2" charset="0"/>
              </a:rPr>
              <a:t>Procedimento di raccolta dati e informazioni sull’andamento di un progetto. </a:t>
            </a:r>
          </a:p>
          <a:p>
            <a:pPr algn="ctr"/>
            <a:r>
              <a:rPr lang="it-IT" sz="1800" dirty="0">
                <a:latin typeface="Darker Grotesque" pitchFamily="2" charset="0"/>
              </a:rPr>
              <a:t>Può essere riferita ad un singolo patto o ad un insieme di patti di uno stesso territorio.</a:t>
            </a:r>
          </a:p>
        </p:txBody>
      </p:sp>
    </p:spTree>
    <p:extLst>
      <p:ext uri="{BB962C8B-B14F-4D97-AF65-F5344CB8AC3E}">
        <p14:creationId xmlns:p14="http://schemas.microsoft.com/office/powerpoint/2010/main" val="312533601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4">
            <a:alphaModFix amt="5000"/>
          </a:blip>
          <a:srcRect t="40023" r="40426" b="5020"/>
          <a:stretch/>
        </p:blipFill>
        <p:spPr>
          <a:xfrm>
            <a:off x="0" y="0"/>
            <a:ext cx="9144000" cy="5143500"/>
          </a:xfrm>
          <a:prstGeom prst="rect">
            <a:avLst/>
          </a:prstGeom>
          <a:blipFill>
            <a:blip r:embed="rId3"/>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762884" y="1535971"/>
            <a:ext cx="7041413" cy="2554545"/>
          </a:xfrm>
          <a:prstGeom prst="rect">
            <a:avLst/>
          </a:prstGeom>
          <a:noFill/>
        </p:spPr>
        <p:txBody>
          <a:bodyPr wrap="square" rtlCol="0">
            <a:spAutoFit/>
          </a:bodyPr>
          <a:lstStyle/>
          <a:p>
            <a:r>
              <a:rPr lang="it-IT" sz="2500" dirty="0">
                <a:solidFill>
                  <a:srgbClr val="D8255C"/>
                </a:solidFill>
                <a:latin typeface="Darker Grotesque SemiBold" pitchFamily="2" charset="0"/>
              </a:rPr>
              <a:t>IL MONITORAGGIO </a:t>
            </a:r>
            <a:r>
              <a:rPr lang="it-IT" sz="1500" dirty="0">
                <a:latin typeface="Darker Grotesque" pitchFamily="2" charset="0"/>
              </a:rPr>
              <a:t>del singolo patto è come il cruscotto dell’auto: ci fornisce informazioni sul percorso che stiamo facendo con l’avvio del patto. Il monitoraggio può avvenire per esempio attraverso:</a:t>
            </a:r>
          </a:p>
          <a:p>
            <a:endParaRPr lang="it-IT" sz="1500" dirty="0">
              <a:latin typeface="Darker Grotesque" pitchFamily="2" charset="0"/>
            </a:endParaRPr>
          </a:p>
          <a:p>
            <a:pPr marL="285750" indent="-285750">
              <a:buFont typeface="Arial" panose="020B0604020202020204" pitchFamily="34" charset="0"/>
              <a:buChar char="•"/>
            </a:pPr>
            <a:r>
              <a:rPr lang="it-IT" sz="1500" dirty="0">
                <a:latin typeface="Darker Grotesque" pitchFamily="2" charset="0"/>
              </a:rPr>
              <a:t>rilevazioni di </a:t>
            </a:r>
            <a:r>
              <a:rPr lang="it-IT" sz="1500" b="1" dirty="0">
                <a:solidFill>
                  <a:srgbClr val="8BD2BD"/>
                </a:solidFill>
                <a:latin typeface="Darker Grotesque" pitchFamily="2" charset="0"/>
              </a:rPr>
              <a:t>dati</a:t>
            </a:r>
            <a:r>
              <a:rPr lang="it-IT" sz="1500" dirty="0">
                <a:latin typeface="Darker Grotesque" pitchFamily="2" charset="0"/>
              </a:rPr>
              <a:t> periodici (periodicità indicata nel patto stesso);</a:t>
            </a:r>
          </a:p>
          <a:p>
            <a:pPr marL="285750" indent="-285750">
              <a:buFont typeface="Arial" panose="020B0604020202020204" pitchFamily="34" charset="0"/>
              <a:buChar char="•"/>
            </a:pPr>
            <a:r>
              <a:rPr lang="it-IT" sz="1500" dirty="0">
                <a:latin typeface="Darker Grotesque" pitchFamily="2" charset="0"/>
              </a:rPr>
              <a:t>incontri (</a:t>
            </a:r>
            <a:r>
              <a:rPr lang="it-IT" sz="1500" b="1" dirty="0">
                <a:solidFill>
                  <a:srgbClr val="FFBA4C"/>
                </a:solidFill>
                <a:latin typeface="Darker Grotesque" pitchFamily="2" charset="0"/>
              </a:rPr>
              <a:t>focus group</a:t>
            </a:r>
            <a:r>
              <a:rPr lang="it-IT" sz="1500" dirty="0">
                <a:latin typeface="Darker Grotesque" pitchFamily="2" charset="0"/>
              </a:rPr>
              <a:t>) per esaminare insieme se tutto procede come previsto sin dalla  fase di co-progettazione (per esempio: cosa favorisce e cosa frena il patto) sino al termine;</a:t>
            </a:r>
          </a:p>
          <a:p>
            <a:pPr marL="285750" indent="-285750">
              <a:buFont typeface="Arial" panose="020B0604020202020204" pitchFamily="34" charset="0"/>
              <a:buChar char="•"/>
            </a:pPr>
            <a:r>
              <a:rPr lang="it-IT" sz="1500" dirty="0">
                <a:latin typeface="Darker Grotesque" pitchFamily="2" charset="0"/>
              </a:rPr>
              <a:t>analisi dei </a:t>
            </a:r>
            <a:r>
              <a:rPr lang="it-IT" sz="1500" b="1" dirty="0">
                <a:solidFill>
                  <a:srgbClr val="D8255C"/>
                </a:solidFill>
                <a:latin typeface="Darker Grotesque" pitchFamily="2" charset="0"/>
              </a:rPr>
              <a:t>risultati ottenuti </a:t>
            </a:r>
            <a:r>
              <a:rPr lang="it-IT" sz="1500" dirty="0">
                <a:latin typeface="Darker Grotesque" pitchFamily="2" charset="0"/>
              </a:rPr>
              <a:t>e delle </a:t>
            </a:r>
            <a:r>
              <a:rPr lang="it-IT" sz="1500" b="1" dirty="0">
                <a:solidFill>
                  <a:srgbClr val="D8255C"/>
                </a:solidFill>
                <a:latin typeface="Darker Grotesque" pitchFamily="2" charset="0"/>
              </a:rPr>
              <a:t>modalità di svolgimento </a:t>
            </a:r>
            <a:r>
              <a:rPr lang="it-IT" sz="1500" dirty="0">
                <a:latin typeface="Darker Grotesque" pitchFamily="2" charset="0"/>
              </a:rPr>
              <a:t>delle attività sviluppo di </a:t>
            </a:r>
            <a:r>
              <a:rPr lang="it-IT" sz="1500" b="1" dirty="0">
                <a:solidFill>
                  <a:srgbClr val="8BD2BD"/>
                </a:solidFill>
                <a:latin typeface="Darker Grotesque" pitchFamily="2" charset="0"/>
              </a:rPr>
              <a:t>nuove collaborazioni</a:t>
            </a:r>
            <a:r>
              <a:rPr lang="it-IT" sz="1500" dirty="0">
                <a:latin typeface="Darker Grotesque" pitchFamily="2" charset="0"/>
              </a:rPr>
              <a:t>;</a:t>
            </a:r>
          </a:p>
          <a:p>
            <a:pPr marL="285750" indent="-285750">
              <a:buFont typeface="Arial" panose="020B0604020202020204" pitchFamily="34" charset="0"/>
              <a:buChar char="•"/>
            </a:pPr>
            <a:r>
              <a:rPr lang="it-IT" sz="1500" b="1" dirty="0">
                <a:solidFill>
                  <a:srgbClr val="FFBA4C"/>
                </a:solidFill>
                <a:latin typeface="Darker Grotesque" pitchFamily="2" charset="0"/>
              </a:rPr>
              <a:t>gestione comune </a:t>
            </a:r>
            <a:r>
              <a:rPr lang="it-IT" sz="1500" dirty="0">
                <a:latin typeface="Darker Grotesque" pitchFamily="2" charset="0"/>
              </a:rPr>
              <a:t>di eventuali altri problemi emergenti.</a:t>
            </a:r>
          </a:p>
        </p:txBody>
      </p:sp>
    </p:spTree>
    <p:extLst>
      <p:ext uri="{BB962C8B-B14F-4D97-AF65-F5344CB8AC3E}">
        <p14:creationId xmlns:p14="http://schemas.microsoft.com/office/powerpoint/2010/main" val="254000050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2473414"/>
            <a:ext cx="2753833"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784150" y="2047913"/>
            <a:ext cx="2892056" cy="477054"/>
          </a:xfrm>
          <a:prstGeom prst="rect">
            <a:avLst/>
          </a:prstGeom>
          <a:noFill/>
        </p:spPr>
        <p:txBody>
          <a:bodyPr wrap="square" rtlCol="0">
            <a:spAutoFit/>
          </a:bodyPr>
          <a:lstStyle/>
          <a:p>
            <a:r>
              <a:rPr lang="it-IT" sz="2500" dirty="0">
                <a:solidFill>
                  <a:srgbClr val="D8255C"/>
                </a:solidFill>
                <a:latin typeface="Darker Grotesque SemiBold" pitchFamily="2" charset="0"/>
              </a:rPr>
              <a:t>LA VALUTAZIONE</a:t>
            </a:r>
          </a:p>
        </p:txBody>
      </p:sp>
      <p:sp>
        <p:nvSpPr>
          <p:cNvPr id="7" name="Rettangolo con angoli arrotondati 6">
            <a:extLst>
              <a:ext uri="{FF2B5EF4-FFF2-40B4-BE49-F238E27FC236}">
                <a16:creationId xmlns:a16="http://schemas.microsoft.com/office/drawing/2014/main" id="{5200A4A2-526E-4CC9-A965-133EAC5A20BA}"/>
              </a:ext>
            </a:extLst>
          </p:cNvPr>
          <p:cNvSpPr/>
          <p:nvPr/>
        </p:nvSpPr>
        <p:spPr>
          <a:xfrm>
            <a:off x="3327991" y="1826814"/>
            <a:ext cx="4042297" cy="884488"/>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latin typeface="Darker Grotesque" pitchFamily="2" charset="0"/>
              </a:rPr>
              <a:t>esprime un giudizio sul valore dell’intervento in termini di qualità delle azioni compiute, rispetto a:</a:t>
            </a:r>
          </a:p>
        </p:txBody>
      </p:sp>
      <p:sp>
        <p:nvSpPr>
          <p:cNvPr id="3" name="Rettangolo con angoli arrotondati 2">
            <a:extLst>
              <a:ext uri="{FF2B5EF4-FFF2-40B4-BE49-F238E27FC236}">
                <a16:creationId xmlns:a16="http://schemas.microsoft.com/office/drawing/2014/main" id="{2FD4BF73-61BC-46C0-B9F1-039427662506}"/>
              </a:ext>
            </a:extLst>
          </p:cNvPr>
          <p:cNvSpPr/>
          <p:nvPr/>
        </p:nvSpPr>
        <p:spPr>
          <a:xfrm>
            <a:off x="3338624" y="2806995"/>
            <a:ext cx="1412512" cy="669852"/>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Darker Grotesque" pitchFamily="2" charset="0"/>
              </a:rPr>
              <a:t>GLI OBIETTIVI</a:t>
            </a:r>
            <a:endParaRPr lang="it-IT" dirty="0"/>
          </a:p>
        </p:txBody>
      </p:sp>
      <p:sp>
        <p:nvSpPr>
          <p:cNvPr id="11" name="Rettangolo con angoli arrotondati 10">
            <a:extLst>
              <a:ext uri="{FF2B5EF4-FFF2-40B4-BE49-F238E27FC236}">
                <a16:creationId xmlns:a16="http://schemas.microsoft.com/office/drawing/2014/main" id="{CC0A704B-D8F6-4B33-B12C-82994908D292}"/>
              </a:ext>
            </a:extLst>
          </p:cNvPr>
          <p:cNvSpPr/>
          <p:nvPr/>
        </p:nvSpPr>
        <p:spPr>
          <a:xfrm>
            <a:off x="5957776" y="2806995"/>
            <a:ext cx="1412512" cy="669852"/>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Darker Grotesque" pitchFamily="2" charset="0"/>
              </a:rPr>
              <a:t>METODI DI UTILIZZO DELLE RISORSE</a:t>
            </a:r>
            <a:endParaRPr lang="it-IT" dirty="0"/>
          </a:p>
        </p:txBody>
      </p:sp>
      <p:sp>
        <p:nvSpPr>
          <p:cNvPr id="4" name="Freccia in giù 3">
            <a:extLst>
              <a:ext uri="{FF2B5EF4-FFF2-40B4-BE49-F238E27FC236}">
                <a16:creationId xmlns:a16="http://schemas.microsoft.com/office/drawing/2014/main" id="{B291F4D6-3116-4D9B-8D19-7425ECFF3ED4}"/>
              </a:ext>
            </a:extLst>
          </p:cNvPr>
          <p:cNvSpPr/>
          <p:nvPr/>
        </p:nvSpPr>
        <p:spPr>
          <a:xfrm>
            <a:off x="3771830" y="3630816"/>
            <a:ext cx="546100" cy="422053"/>
          </a:xfrm>
          <a:prstGeom prst="downArrow">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a:extLst>
              <a:ext uri="{FF2B5EF4-FFF2-40B4-BE49-F238E27FC236}">
                <a16:creationId xmlns:a16="http://schemas.microsoft.com/office/drawing/2014/main" id="{43F28AF4-B8D5-4B34-8C99-A20348B5E298}"/>
              </a:ext>
            </a:extLst>
          </p:cNvPr>
          <p:cNvSpPr/>
          <p:nvPr/>
        </p:nvSpPr>
        <p:spPr>
          <a:xfrm>
            <a:off x="6457915" y="3630816"/>
            <a:ext cx="546100" cy="422053"/>
          </a:xfrm>
          <a:prstGeom prst="downArrow">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1468443B-0F6C-4A35-A5AA-C78659590B34}"/>
              </a:ext>
            </a:extLst>
          </p:cNvPr>
          <p:cNvSpPr txBox="1"/>
          <p:nvPr/>
        </p:nvSpPr>
        <p:spPr>
          <a:xfrm>
            <a:off x="3497450" y="4052869"/>
            <a:ext cx="1253686" cy="477054"/>
          </a:xfrm>
          <a:prstGeom prst="rect">
            <a:avLst/>
          </a:prstGeom>
          <a:noFill/>
        </p:spPr>
        <p:txBody>
          <a:bodyPr wrap="square" rtlCol="0">
            <a:spAutoFit/>
          </a:bodyPr>
          <a:lstStyle/>
          <a:p>
            <a:r>
              <a:rPr lang="it-IT" sz="2500" dirty="0">
                <a:solidFill>
                  <a:srgbClr val="8BD2BD"/>
                </a:solidFill>
                <a:latin typeface="Darker Grotesque SemiBold" pitchFamily="2" charset="0"/>
              </a:rPr>
              <a:t>efficacia</a:t>
            </a:r>
          </a:p>
        </p:txBody>
      </p:sp>
      <p:sp>
        <p:nvSpPr>
          <p:cNvPr id="15" name="CasellaDiTesto 14">
            <a:extLst>
              <a:ext uri="{FF2B5EF4-FFF2-40B4-BE49-F238E27FC236}">
                <a16:creationId xmlns:a16="http://schemas.microsoft.com/office/drawing/2014/main" id="{18BBA632-773A-4426-917F-19EAA4A0E2B0}"/>
              </a:ext>
            </a:extLst>
          </p:cNvPr>
          <p:cNvSpPr txBox="1"/>
          <p:nvPr/>
        </p:nvSpPr>
        <p:spPr>
          <a:xfrm>
            <a:off x="6037188" y="4052869"/>
            <a:ext cx="1412511" cy="477054"/>
          </a:xfrm>
          <a:prstGeom prst="rect">
            <a:avLst/>
          </a:prstGeom>
          <a:noFill/>
        </p:spPr>
        <p:txBody>
          <a:bodyPr wrap="square" rtlCol="0">
            <a:spAutoFit/>
          </a:bodyPr>
          <a:lstStyle/>
          <a:p>
            <a:r>
              <a:rPr lang="it-IT" sz="2500" dirty="0">
                <a:solidFill>
                  <a:srgbClr val="D8255C"/>
                </a:solidFill>
                <a:latin typeface="Darker Grotesque SemiBold" pitchFamily="2" charset="0"/>
              </a:rPr>
              <a:t>efficienza</a:t>
            </a:r>
          </a:p>
        </p:txBody>
      </p:sp>
    </p:spTree>
    <p:extLst>
      <p:ext uri="{BB962C8B-B14F-4D97-AF65-F5344CB8AC3E}">
        <p14:creationId xmlns:p14="http://schemas.microsoft.com/office/powerpoint/2010/main" val="201843326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up)">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1"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additive="base">
                                        <p:cTn id="50" dur="500" fill="hold"/>
                                        <p:tgtEl>
                                          <p:spTgt spid="15"/>
                                        </p:tgtEl>
                                        <p:attrNameLst>
                                          <p:attrName>ppt_x</p:attrName>
                                        </p:attrNameLst>
                                      </p:cBhvr>
                                      <p:tavLst>
                                        <p:tav tm="0">
                                          <p:val>
                                            <p:strVal val="#ppt_x"/>
                                          </p:val>
                                        </p:tav>
                                        <p:tav tm="100000">
                                          <p:val>
                                            <p:strVal val="#ppt_x"/>
                                          </p:val>
                                        </p:tav>
                                      </p:tavLst>
                                    </p:anim>
                                    <p:anim calcmode="lin" valueType="num">
                                      <p:cBhvr additive="base">
                                        <p:cTn id="51"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3" grpId="0" animBg="1"/>
      <p:bldP spid="11" grpId="0" animBg="1"/>
      <p:bldP spid="4" grpId="0" animBg="1"/>
      <p:bldP spid="12" grpId="0" animBg="1"/>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2473414"/>
            <a:ext cx="2753833"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784150" y="2047913"/>
            <a:ext cx="2892056" cy="477054"/>
          </a:xfrm>
          <a:prstGeom prst="rect">
            <a:avLst/>
          </a:prstGeom>
          <a:noFill/>
        </p:spPr>
        <p:txBody>
          <a:bodyPr wrap="square" rtlCol="0">
            <a:spAutoFit/>
          </a:bodyPr>
          <a:lstStyle/>
          <a:p>
            <a:r>
              <a:rPr lang="it-IT" sz="2500" dirty="0">
                <a:solidFill>
                  <a:srgbClr val="D8255C"/>
                </a:solidFill>
                <a:latin typeface="Darker Grotesque SemiBold" pitchFamily="2" charset="0"/>
              </a:rPr>
              <a:t>LA VALUTAZIONE</a:t>
            </a:r>
          </a:p>
        </p:txBody>
      </p:sp>
      <p:sp>
        <p:nvSpPr>
          <p:cNvPr id="7" name="Rettangolo con angoli arrotondati 6">
            <a:extLst>
              <a:ext uri="{FF2B5EF4-FFF2-40B4-BE49-F238E27FC236}">
                <a16:creationId xmlns:a16="http://schemas.microsoft.com/office/drawing/2014/main" id="{5200A4A2-526E-4CC9-A965-133EAC5A20BA}"/>
              </a:ext>
            </a:extLst>
          </p:cNvPr>
          <p:cNvSpPr/>
          <p:nvPr/>
        </p:nvSpPr>
        <p:spPr>
          <a:xfrm>
            <a:off x="3327991" y="1826814"/>
            <a:ext cx="5031859" cy="2166962"/>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800" dirty="0">
                <a:latin typeface="Darker Grotesque" pitchFamily="2" charset="0"/>
              </a:rPr>
              <a:t>Spesso occorre valutare l’efficacia prima dell’efficienza (abilità di fare le attività previste con il minimo delle risorse indispensabili), anche se entrambe si condizionano a vicenda. Ma </a:t>
            </a:r>
            <a:r>
              <a:rPr lang="it-IT" sz="1800" b="1" dirty="0">
                <a:solidFill>
                  <a:srgbClr val="D8255C"/>
                </a:solidFill>
                <a:latin typeface="Darker Grotesque" pitchFamily="2" charset="0"/>
              </a:rPr>
              <a:t>l’efficacia dovrebbe condizionare l’efficienza</a:t>
            </a:r>
            <a:r>
              <a:rPr lang="it-IT" sz="1800" dirty="0">
                <a:latin typeface="Darker Grotesque" pitchFamily="2" charset="0"/>
              </a:rPr>
              <a:t> più che viceversa </a:t>
            </a:r>
            <a:r>
              <a:rPr lang="it-IT" sz="1800" dirty="0">
                <a:solidFill>
                  <a:schemeClr val="bg1"/>
                </a:solidFill>
                <a:latin typeface="Darker Grotesque" pitchFamily="2" charset="0"/>
              </a:rPr>
              <a:t>(</a:t>
            </a:r>
            <a:r>
              <a:rPr lang="it-IT" sz="1800" b="1" dirty="0">
                <a:solidFill>
                  <a:srgbClr val="000000"/>
                </a:solidFill>
                <a:latin typeface="Darker Grotesque" pitchFamily="2" charset="0"/>
              </a:rPr>
              <a:t>il «come», ossia il metodo, è il fine, nei patti</a:t>
            </a:r>
            <a:r>
              <a:rPr lang="it-IT" sz="1800" dirty="0">
                <a:latin typeface="Darker Grotesque" pitchFamily="2" charset="0"/>
              </a:rPr>
              <a:t>).</a:t>
            </a:r>
          </a:p>
        </p:txBody>
      </p:sp>
      <p:sp>
        <p:nvSpPr>
          <p:cNvPr id="5" name="Freccia in giù 4">
            <a:extLst>
              <a:ext uri="{FF2B5EF4-FFF2-40B4-BE49-F238E27FC236}">
                <a16:creationId xmlns:a16="http://schemas.microsoft.com/office/drawing/2014/main" id="{3106AECB-8BD3-4F38-B78B-80992D0E3843}"/>
              </a:ext>
            </a:extLst>
          </p:cNvPr>
          <p:cNvSpPr/>
          <p:nvPr/>
        </p:nvSpPr>
        <p:spPr>
          <a:xfrm>
            <a:off x="5446059" y="1600200"/>
            <a:ext cx="887506" cy="873214"/>
          </a:xfrm>
          <a:prstGeom prst="downArrow">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con angoli arrotondati 12">
            <a:extLst>
              <a:ext uri="{FF2B5EF4-FFF2-40B4-BE49-F238E27FC236}">
                <a16:creationId xmlns:a16="http://schemas.microsoft.com/office/drawing/2014/main" id="{C4D017BA-15DC-4531-90AE-F9201C4D3F59}"/>
              </a:ext>
            </a:extLst>
          </p:cNvPr>
          <p:cNvSpPr/>
          <p:nvPr/>
        </p:nvSpPr>
        <p:spPr>
          <a:xfrm>
            <a:off x="4149067" y="2613454"/>
            <a:ext cx="3591339" cy="1303456"/>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latin typeface="Darker Grotesque" pitchFamily="2" charset="0"/>
              </a:rPr>
              <a:t>Teniamo alta l’attenzione sull’efficacia, ossia sugli obiettivi e finalità, sia pure senza trascurare i metodi.</a:t>
            </a:r>
          </a:p>
        </p:txBody>
      </p:sp>
    </p:spTree>
    <p:extLst>
      <p:ext uri="{BB962C8B-B14F-4D97-AF65-F5344CB8AC3E}">
        <p14:creationId xmlns:p14="http://schemas.microsoft.com/office/powerpoint/2010/main" val="249725789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xit" presetSubtype="0" fill="hold" grpId="1" nodeType="clickEffect">
                                  <p:stCondLst>
                                    <p:cond delay="0"/>
                                  </p:stCondLst>
                                  <p:childTnLst>
                                    <p:animEffect transition="out" filter="fade">
                                      <p:cBhvr>
                                        <p:cTn id="19" dur="1000"/>
                                        <p:tgtEl>
                                          <p:spTgt spid="7"/>
                                        </p:tgtEl>
                                      </p:cBhvr>
                                    </p:animEffect>
                                    <p:anim calcmode="lin" valueType="num">
                                      <p:cBhvr>
                                        <p:cTn id="20" dur="1000"/>
                                        <p:tgtEl>
                                          <p:spTgt spid="7"/>
                                        </p:tgtEl>
                                        <p:attrNameLst>
                                          <p:attrName>ppt_x</p:attrName>
                                        </p:attrNameLst>
                                      </p:cBhvr>
                                      <p:tavLst>
                                        <p:tav tm="0">
                                          <p:val>
                                            <p:strVal val="ppt_x"/>
                                          </p:val>
                                        </p:tav>
                                        <p:tav tm="100000">
                                          <p:val>
                                            <p:strVal val="ppt_x"/>
                                          </p:val>
                                        </p:tav>
                                      </p:tavLst>
                                    </p:anim>
                                    <p:anim calcmode="lin" valueType="num">
                                      <p:cBhvr>
                                        <p:cTn id="21" dur="1000"/>
                                        <p:tgtEl>
                                          <p:spTgt spid="7"/>
                                        </p:tgtEl>
                                        <p:attrNameLst>
                                          <p:attrName>ppt_y</p:attrName>
                                        </p:attrNameLst>
                                      </p:cBhvr>
                                      <p:tavLst>
                                        <p:tav tm="0">
                                          <p:val>
                                            <p:strVal val="ppt_y"/>
                                          </p:val>
                                        </p:tav>
                                        <p:tav tm="100000">
                                          <p:val>
                                            <p:strVal val="ppt_y+.1"/>
                                          </p:val>
                                        </p:tav>
                                      </p:tavLst>
                                    </p:anim>
                                    <p:set>
                                      <p:cBhvr>
                                        <p:cTn id="22" dur="1" fill="hold">
                                          <p:stCondLst>
                                            <p:cond delay="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ppt_x"/>
                                          </p:val>
                                        </p:tav>
                                        <p:tav tm="100000">
                                          <p:val>
                                            <p:strVal val="#ppt_x"/>
                                          </p:val>
                                        </p:tav>
                                      </p:tavLst>
                                    </p:anim>
                                    <p:anim calcmode="lin" valueType="num">
                                      <p:cBhvr additive="base">
                                        <p:cTn id="3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7" grpId="1" animBg="1"/>
      <p:bldP spid="5"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2473414"/>
            <a:ext cx="2753833"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3" name="CasellaDiTesto 2">
            <a:extLst>
              <a:ext uri="{FF2B5EF4-FFF2-40B4-BE49-F238E27FC236}">
                <a16:creationId xmlns:a16="http://schemas.microsoft.com/office/drawing/2014/main" id="{D4012F7E-C4E9-41D8-B1C6-56C4EB5DFF6B}"/>
              </a:ext>
            </a:extLst>
          </p:cNvPr>
          <p:cNvSpPr txBox="1"/>
          <p:nvPr/>
        </p:nvSpPr>
        <p:spPr>
          <a:xfrm>
            <a:off x="574158" y="1298829"/>
            <a:ext cx="6400800" cy="769441"/>
          </a:xfrm>
          <a:prstGeom prst="rect">
            <a:avLst/>
          </a:prstGeom>
          <a:noFill/>
        </p:spPr>
        <p:txBody>
          <a:bodyPr wrap="square" rtlCol="0">
            <a:spAutoFit/>
          </a:bodyPr>
          <a:lstStyle/>
          <a:p>
            <a:r>
              <a:rPr lang="it-IT" sz="2200" dirty="0">
                <a:latin typeface="Darker Grotesque" pitchFamily="2" charset="0"/>
              </a:rPr>
              <a:t>Nella valutazione è necessario tener presente che il patto </a:t>
            </a:r>
            <a:r>
              <a:rPr lang="it-IT" sz="2200" b="1" dirty="0">
                <a:solidFill>
                  <a:srgbClr val="D8255C"/>
                </a:solidFill>
                <a:latin typeface="Darker Grotesque" pitchFamily="2" charset="0"/>
              </a:rPr>
              <a:t>crea valore</a:t>
            </a:r>
            <a:r>
              <a:rPr lang="it-IT" sz="2200" dirty="0">
                <a:latin typeface="Darker Grotesque" pitchFamily="2" charset="0"/>
              </a:rPr>
              <a:t>, per le persone e per le “cose”: </a:t>
            </a:r>
          </a:p>
        </p:txBody>
      </p:sp>
      <p:sp>
        <p:nvSpPr>
          <p:cNvPr id="4" name="Rettangolo con angoli arrotondati 3">
            <a:extLst>
              <a:ext uri="{FF2B5EF4-FFF2-40B4-BE49-F238E27FC236}">
                <a16:creationId xmlns:a16="http://schemas.microsoft.com/office/drawing/2014/main" id="{A2EAC0A4-DB47-40AE-8E0D-5B27548E211F}"/>
              </a:ext>
            </a:extLst>
          </p:cNvPr>
          <p:cNvSpPr/>
          <p:nvPr/>
        </p:nvSpPr>
        <p:spPr>
          <a:xfrm>
            <a:off x="2022501" y="2108026"/>
            <a:ext cx="1839087" cy="1033670"/>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singola persona</a:t>
            </a:r>
          </a:p>
        </p:txBody>
      </p:sp>
      <p:sp>
        <p:nvSpPr>
          <p:cNvPr id="16" name="Rettangolo con angoli arrotondati 15">
            <a:extLst>
              <a:ext uri="{FF2B5EF4-FFF2-40B4-BE49-F238E27FC236}">
                <a16:creationId xmlns:a16="http://schemas.microsoft.com/office/drawing/2014/main" id="{B8300971-13CF-4713-BA79-9828DCA9D224}"/>
              </a:ext>
            </a:extLst>
          </p:cNvPr>
          <p:cNvSpPr/>
          <p:nvPr/>
        </p:nvSpPr>
        <p:spPr>
          <a:xfrm>
            <a:off x="4663707" y="2108026"/>
            <a:ext cx="1839087" cy="1033670"/>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comunità</a:t>
            </a:r>
          </a:p>
        </p:txBody>
      </p:sp>
      <p:sp>
        <p:nvSpPr>
          <p:cNvPr id="17" name="Rettangolo con angoli arrotondati 16">
            <a:extLst>
              <a:ext uri="{FF2B5EF4-FFF2-40B4-BE49-F238E27FC236}">
                <a16:creationId xmlns:a16="http://schemas.microsoft.com/office/drawing/2014/main" id="{2EA7516B-5619-473D-968D-0161B65C7992}"/>
              </a:ext>
            </a:extLst>
          </p:cNvPr>
          <p:cNvSpPr/>
          <p:nvPr/>
        </p:nvSpPr>
        <p:spPr>
          <a:xfrm>
            <a:off x="2022501" y="3344994"/>
            <a:ext cx="1839087" cy="1033670"/>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i beni della comunità</a:t>
            </a:r>
          </a:p>
        </p:txBody>
      </p:sp>
      <p:sp>
        <p:nvSpPr>
          <p:cNvPr id="18" name="Rettangolo con angoli arrotondati 17">
            <a:extLst>
              <a:ext uri="{FF2B5EF4-FFF2-40B4-BE49-F238E27FC236}">
                <a16:creationId xmlns:a16="http://schemas.microsoft.com/office/drawing/2014/main" id="{278352AF-45BF-4DEF-8B21-EC49B1DC5F6E}"/>
              </a:ext>
            </a:extLst>
          </p:cNvPr>
          <p:cNvSpPr/>
          <p:nvPr/>
        </p:nvSpPr>
        <p:spPr>
          <a:xfrm>
            <a:off x="4663707" y="3345924"/>
            <a:ext cx="1839087" cy="1033670"/>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le esternalità positive create</a:t>
            </a:r>
          </a:p>
        </p:txBody>
      </p:sp>
    </p:spTree>
    <p:extLst>
      <p:ext uri="{BB962C8B-B14F-4D97-AF65-F5344CB8AC3E}">
        <p14:creationId xmlns:p14="http://schemas.microsoft.com/office/powerpoint/2010/main" val="416115293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down)">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2473414"/>
            <a:ext cx="2753833"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4" name="Rettangolo con angoli arrotondati 3">
            <a:extLst>
              <a:ext uri="{FF2B5EF4-FFF2-40B4-BE49-F238E27FC236}">
                <a16:creationId xmlns:a16="http://schemas.microsoft.com/office/drawing/2014/main" id="{A2EAC0A4-DB47-40AE-8E0D-5B27548E211F}"/>
              </a:ext>
            </a:extLst>
          </p:cNvPr>
          <p:cNvSpPr/>
          <p:nvPr/>
        </p:nvSpPr>
        <p:spPr>
          <a:xfrm>
            <a:off x="1666153" y="1549760"/>
            <a:ext cx="1839087" cy="1033670"/>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singola persona</a:t>
            </a:r>
          </a:p>
        </p:txBody>
      </p:sp>
      <p:sp>
        <p:nvSpPr>
          <p:cNvPr id="16" name="Rettangolo con angoli arrotondati 15">
            <a:extLst>
              <a:ext uri="{FF2B5EF4-FFF2-40B4-BE49-F238E27FC236}">
                <a16:creationId xmlns:a16="http://schemas.microsoft.com/office/drawing/2014/main" id="{B8300971-13CF-4713-BA79-9828DCA9D224}"/>
              </a:ext>
            </a:extLst>
          </p:cNvPr>
          <p:cNvSpPr/>
          <p:nvPr/>
        </p:nvSpPr>
        <p:spPr>
          <a:xfrm>
            <a:off x="4307359" y="1549760"/>
            <a:ext cx="1839087" cy="1033670"/>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comunità</a:t>
            </a:r>
          </a:p>
        </p:txBody>
      </p:sp>
      <p:sp>
        <p:nvSpPr>
          <p:cNvPr id="17" name="Rettangolo con angoli arrotondati 16">
            <a:extLst>
              <a:ext uri="{FF2B5EF4-FFF2-40B4-BE49-F238E27FC236}">
                <a16:creationId xmlns:a16="http://schemas.microsoft.com/office/drawing/2014/main" id="{2EA7516B-5619-473D-968D-0161B65C7992}"/>
              </a:ext>
            </a:extLst>
          </p:cNvPr>
          <p:cNvSpPr/>
          <p:nvPr/>
        </p:nvSpPr>
        <p:spPr>
          <a:xfrm>
            <a:off x="1666153" y="2786728"/>
            <a:ext cx="1839087" cy="1033670"/>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i beni della comunità</a:t>
            </a:r>
          </a:p>
        </p:txBody>
      </p:sp>
      <p:sp>
        <p:nvSpPr>
          <p:cNvPr id="18" name="Rettangolo con angoli arrotondati 17">
            <a:extLst>
              <a:ext uri="{FF2B5EF4-FFF2-40B4-BE49-F238E27FC236}">
                <a16:creationId xmlns:a16="http://schemas.microsoft.com/office/drawing/2014/main" id="{278352AF-45BF-4DEF-8B21-EC49B1DC5F6E}"/>
              </a:ext>
            </a:extLst>
          </p:cNvPr>
          <p:cNvSpPr/>
          <p:nvPr/>
        </p:nvSpPr>
        <p:spPr>
          <a:xfrm>
            <a:off x="4307359" y="2787658"/>
            <a:ext cx="1839087" cy="1033670"/>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le esternalità positive create</a:t>
            </a:r>
          </a:p>
        </p:txBody>
      </p:sp>
      <p:sp>
        <p:nvSpPr>
          <p:cNvPr id="5" name="Rettangolo con angoli arrotondati 4">
            <a:extLst>
              <a:ext uri="{FF2B5EF4-FFF2-40B4-BE49-F238E27FC236}">
                <a16:creationId xmlns:a16="http://schemas.microsoft.com/office/drawing/2014/main" id="{466D3697-B31B-40B1-A109-BC18B0CD789E}"/>
              </a:ext>
            </a:extLst>
          </p:cNvPr>
          <p:cNvSpPr/>
          <p:nvPr/>
        </p:nvSpPr>
        <p:spPr>
          <a:xfrm>
            <a:off x="4307359" y="1549760"/>
            <a:ext cx="3636231" cy="2271568"/>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pitchFamily="2" charset="0"/>
              </a:rPr>
              <a:t>È utile al singolo perché </a:t>
            </a:r>
            <a:r>
              <a:rPr lang="it-IT" sz="1600" b="1" dirty="0">
                <a:latin typeface="Darker Grotesque" pitchFamily="2" charset="0"/>
              </a:rPr>
              <a:t>soddisfa bisogni e interessi della/e persona/e</a:t>
            </a:r>
            <a:r>
              <a:rPr lang="it-IT" sz="1600" dirty="0">
                <a:latin typeface="Darker Grotesque" pitchFamily="2" charset="0"/>
              </a:rPr>
              <a:t>. Si possono svolgere rilevazioni qualitative: chi lo utilizza e con quali benefici, benessere creato, etc.</a:t>
            </a:r>
          </a:p>
          <a:p>
            <a:pPr algn="ctr"/>
            <a:r>
              <a:rPr lang="it-IT" sz="1600" dirty="0">
                <a:latin typeface="Darker Grotesque" pitchFamily="2" charset="0"/>
              </a:rPr>
              <a:t>Strumenti di rilevazione: </a:t>
            </a:r>
            <a:r>
              <a:rPr lang="it-IT" sz="1600" b="1" dirty="0">
                <a:latin typeface="Darker Grotesque" pitchFamily="2" charset="0"/>
              </a:rPr>
              <a:t>intervista/questionario</a:t>
            </a:r>
            <a:r>
              <a:rPr lang="it-IT" sz="1600" dirty="0">
                <a:latin typeface="Darker Grotesque" pitchFamily="2" charset="0"/>
              </a:rPr>
              <a:t>, in cui si rileva il beneficio dell’utilizzo del bene da parte del singolo</a:t>
            </a:r>
          </a:p>
          <a:p>
            <a:pPr algn="ctr"/>
            <a:endParaRPr lang="it-IT" dirty="0"/>
          </a:p>
        </p:txBody>
      </p:sp>
    </p:spTree>
    <p:extLst>
      <p:ext uri="{BB962C8B-B14F-4D97-AF65-F5344CB8AC3E}">
        <p14:creationId xmlns:p14="http://schemas.microsoft.com/office/powerpoint/2010/main" val="121968237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1" nodeType="clickEffect">
                                  <p:stCondLst>
                                    <p:cond delay="0"/>
                                  </p:stCondLst>
                                  <p:childTnLst>
                                    <p:animEffect transition="out" filter="fade">
                                      <p:cBhvr>
                                        <p:cTn id="6" dur="1000"/>
                                        <p:tgtEl>
                                          <p:spTgt spid="16"/>
                                        </p:tgtEl>
                                      </p:cBhvr>
                                    </p:animEffect>
                                    <p:anim calcmode="lin" valueType="num">
                                      <p:cBhvr>
                                        <p:cTn id="7" dur="1000"/>
                                        <p:tgtEl>
                                          <p:spTgt spid="16"/>
                                        </p:tgtEl>
                                        <p:attrNameLst>
                                          <p:attrName>ppt_x</p:attrName>
                                        </p:attrNameLst>
                                      </p:cBhvr>
                                      <p:tavLst>
                                        <p:tav tm="0">
                                          <p:val>
                                            <p:strVal val="ppt_x"/>
                                          </p:val>
                                        </p:tav>
                                        <p:tav tm="100000">
                                          <p:val>
                                            <p:strVal val="ppt_x"/>
                                          </p:val>
                                        </p:tav>
                                      </p:tavLst>
                                    </p:anim>
                                    <p:anim calcmode="lin" valueType="num">
                                      <p:cBhvr>
                                        <p:cTn id="8" dur="1000"/>
                                        <p:tgtEl>
                                          <p:spTgt spid="16"/>
                                        </p:tgtEl>
                                        <p:attrNameLst>
                                          <p:attrName>ppt_y</p:attrName>
                                        </p:attrNameLst>
                                      </p:cBhvr>
                                      <p:tavLst>
                                        <p:tav tm="0">
                                          <p:val>
                                            <p:strVal val="ppt_y"/>
                                          </p:val>
                                        </p:tav>
                                        <p:tav tm="100000">
                                          <p:val>
                                            <p:strVal val="ppt_y+.1"/>
                                          </p:val>
                                        </p:tav>
                                      </p:tavLst>
                                    </p:anim>
                                    <p:set>
                                      <p:cBhvr>
                                        <p:cTn id="9" dur="1" fill="hold">
                                          <p:stCondLst>
                                            <p:cond delay="999"/>
                                          </p:stCondLst>
                                        </p:cTn>
                                        <p:tgtEl>
                                          <p:spTgt spid="16"/>
                                        </p:tgtEl>
                                        <p:attrNameLst>
                                          <p:attrName>style.visibility</p:attrName>
                                        </p:attrNameLst>
                                      </p:cBhvr>
                                      <p:to>
                                        <p:strVal val="hidden"/>
                                      </p:to>
                                    </p:set>
                                  </p:childTnLst>
                                </p:cTn>
                              </p:par>
                              <p:par>
                                <p:cTn id="10" presetID="42" presetClass="exit" presetSubtype="0" fill="hold" grpId="1" nodeType="withEffect">
                                  <p:stCondLst>
                                    <p:cond delay="0"/>
                                  </p:stCondLst>
                                  <p:childTnLst>
                                    <p:animEffect transition="out" filter="fade">
                                      <p:cBhvr>
                                        <p:cTn id="11" dur="1000"/>
                                        <p:tgtEl>
                                          <p:spTgt spid="17"/>
                                        </p:tgtEl>
                                      </p:cBhvr>
                                    </p:animEffect>
                                    <p:anim calcmode="lin" valueType="num">
                                      <p:cBhvr>
                                        <p:cTn id="12" dur="1000"/>
                                        <p:tgtEl>
                                          <p:spTgt spid="17"/>
                                        </p:tgtEl>
                                        <p:attrNameLst>
                                          <p:attrName>ppt_x</p:attrName>
                                        </p:attrNameLst>
                                      </p:cBhvr>
                                      <p:tavLst>
                                        <p:tav tm="0">
                                          <p:val>
                                            <p:strVal val="ppt_x"/>
                                          </p:val>
                                        </p:tav>
                                        <p:tav tm="100000">
                                          <p:val>
                                            <p:strVal val="ppt_x"/>
                                          </p:val>
                                        </p:tav>
                                      </p:tavLst>
                                    </p:anim>
                                    <p:anim calcmode="lin" valueType="num">
                                      <p:cBhvr>
                                        <p:cTn id="13" dur="1000"/>
                                        <p:tgtEl>
                                          <p:spTgt spid="17"/>
                                        </p:tgtEl>
                                        <p:attrNameLst>
                                          <p:attrName>ppt_y</p:attrName>
                                        </p:attrNameLst>
                                      </p:cBhvr>
                                      <p:tavLst>
                                        <p:tav tm="0">
                                          <p:val>
                                            <p:strVal val="ppt_y"/>
                                          </p:val>
                                        </p:tav>
                                        <p:tav tm="100000">
                                          <p:val>
                                            <p:strVal val="ppt_y+.1"/>
                                          </p:val>
                                        </p:tav>
                                      </p:tavLst>
                                    </p:anim>
                                    <p:set>
                                      <p:cBhvr>
                                        <p:cTn id="14" dur="1" fill="hold">
                                          <p:stCondLst>
                                            <p:cond delay="999"/>
                                          </p:stCondLst>
                                        </p:cTn>
                                        <p:tgtEl>
                                          <p:spTgt spid="17"/>
                                        </p:tgtEl>
                                        <p:attrNameLst>
                                          <p:attrName>style.visibility</p:attrName>
                                        </p:attrNameLst>
                                      </p:cBhvr>
                                      <p:to>
                                        <p:strVal val="hidden"/>
                                      </p:to>
                                    </p:set>
                                  </p:childTnLst>
                                </p:cTn>
                              </p:par>
                              <p:par>
                                <p:cTn id="15" presetID="42" presetClass="exit" presetSubtype="0" fill="hold" grpId="1" nodeType="withEffect">
                                  <p:stCondLst>
                                    <p:cond delay="0"/>
                                  </p:stCondLst>
                                  <p:childTnLst>
                                    <p:animEffect transition="out" filter="fade">
                                      <p:cBhvr>
                                        <p:cTn id="16" dur="1000"/>
                                        <p:tgtEl>
                                          <p:spTgt spid="18"/>
                                        </p:tgtEl>
                                      </p:cBhvr>
                                    </p:animEffect>
                                    <p:anim calcmode="lin" valueType="num">
                                      <p:cBhvr>
                                        <p:cTn id="17" dur="1000"/>
                                        <p:tgtEl>
                                          <p:spTgt spid="18"/>
                                        </p:tgtEl>
                                        <p:attrNameLst>
                                          <p:attrName>ppt_x</p:attrName>
                                        </p:attrNameLst>
                                      </p:cBhvr>
                                      <p:tavLst>
                                        <p:tav tm="0">
                                          <p:val>
                                            <p:strVal val="ppt_x"/>
                                          </p:val>
                                        </p:tav>
                                        <p:tav tm="100000">
                                          <p:val>
                                            <p:strVal val="ppt_x"/>
                                          </p:val>
                                        </p:tav>
                                      </p:tavLst>
                                    </p:anim>
                                    <p:anim calcmode="lin" valueType="num">
                                      <p:cBhvr>
                                        <p:cTn id="18" dur="1000"/>
                                        <p:tgtEl>
                                          <p:spTgt spid="18"/>
                                        </p:tgtEl>
                                        <p:attrNameLst>
                                          <p:attrName>ppt_y</p:attrName>
                                        </p:attrNameLst>
                                      </p:cBhvr>
                                      <p:tavLst>
                                        <p:tav tm="0">
                                          <p:val>
                                            <p:strVal val="ppt_y"/>
                                          </p:val>
                                        </p:tav>
                                        <p:tav tm="100000">
                                          <p:val>
                                            <p:strVal val="ppt_y+.1"/>
                                          </p:val>
                                        </p:tav>
                                      </p:tavLst>
                                    </p:anim>
                                    <p:set>
                                      <p:cBhvr>
                                        <p:cTn id="19" dur="1" fill="hold">
                                          <p:stCondLst>
                                            <p:cond delay="999"/>
                                          </p:stCondLst>
                                        </p:cTn>
                                        <p:tgtEl>
                                          <p:spTgt spid="1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1+#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P spid="17" grpId="1" animBg="1"/>
      <p:bldP spid="18" grpId="1"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2473414"/>
            <a:ext cx="2753833"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4" name="Rettangolo con angoli arrotondati 3">
            <a:extLst>
              <a:ext uri="{FF2B5EF4-FFF2-40B4-BE49-F238E27FC236}">
                <a16:creationId xmlns:a16="http://schemas.microsoft.com/office/drawing/2014/main" id="{A2EAC0A4-DB47-40AE-8E0D-5B27548E211F}"/>
              </a:ext>
            </a:extLst>
          </p:cNvPr>
          <p:cNvSpPr/>
          <p:nvPr/>
        </p:nvSpPr>
        <p:spPr>
          <a:xfrm>
            <a:off x="2076501" y="1549760"/>
            <a:ext cx="1839087" cy="1033670"/>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singola persona</a:t>
            </a:r>
          </a:p>
        </p:txBody>
      </p:sp>
      <p:sp>
        <p:nvSpPr>
          <p:cNvPr id="16" name="Rettangolo con angoli arrotondati 15">
            <a:extLst>
              <a:ext uri="{FF2B5EF4-FFF2-40B4-BE49-F238E27FC236}">
                <a16:creationId xmlns:a16="http://schemas.microsoft.com/office/drawing/2014/main" id="{B8300971-13CF-4713-BA79-9828DCA9D224}"/>
              </a:ext>
            </a:extLst>
          </p:cNvPr>
          <p:cNvSpPr/>
          <p:nvPr/>
        </p:nvSpPr>
        <p:spPr>
          <a:xfrm>
            <a:off x="4717707" y="1549760"/>
            <a:ext cx="1839087" cy="1033670"/>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comunità</a:t>
            </a:r>
          </a:p>
        </p:txBody>
      </p:sp>
      <p:sp>
        <p:nvSpPr>
          <p:cNvPr id="17" name="Rettangolo con angoli arrotondati 16">
            <a:extLst>
              <a:ext uri="{FF2B5EF4-FFF2-40B4-BE49-F238E27FC236}">
                <a16:creationId xmlns:a16="http://schemas.microsoft.com/office/drawing/2014/main" id="{2EA7516B-5619-473D-968D-0161B65C7992}"/>
              </a:ext>
            </a:extLst>
          </p:cNvPr>
          <p:cNvSpPr/>
          <p:nvPr/>
        </p:nvSpPr>
        <p:spPr>
          <a:xfrm>
            <a:off x="2076501" y="2786728"/>
            <a:ext cx="1839087" cy="1033670"/>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i beni della comunità</a:t>
            </a:r>
          </a:p>
        </p:txBody>
      </p:sp>
      <p:sp>
        <p:nvSpPr>
          <p:cNvPr id="18" name="Rettangolo con angoli arrotondati 17">
            <a:extLst>
              <a:ext uri="{FF2B5EF4-FFF2-40B4-BE49-F238E27FC236}">
                <a16:creationId xmlns:a16="http://schemas.microsoft.com/office/drawing/2014/main" id="{278352AF-45BF-4DEF-8B21-EC49B1DC5F6E}"/>
              </a:ext>
            </a:extLst>
          </p:cNvPr>
          <p:cNvSpPr/>
          <p:nvPr/>
        </p:nvSpPr>
        <p:spPr>
          <a:xfrm>
            <a:off x="4717707" y="2787658"/>
            <a:ext cx="1839087" cy="1033670"/>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le esternalità positive create</a:t>
            </a:r>
          </a:p>
        </p:txBody>
      </p:sp>
      <p:sp>
        <p:nvSpPr>
          <p:cNvPr id="5" name="Rettangolo con angoli arrotondati 4">
            <a:extLst>
              <a:ext uri="{FF2B5EF4-FFF2-40B4-BE49-F238E27FC236}">
                <a16:creationId xmlns:a16="http://schemas.microsoft.com/office/drawing/2014/main" id="{466D3697-B31B-40B1-A109-BC18B0CD789E}"/>
              </a:ext>
            </a:extLst>
          </p:cNvPr>
          <p:cNvSpPr/>
          <p:nvPr/>
        </p:nvSpPr>
        <p:spPr>
          <a:xfrm>
            <a:off x="796260" y="1548830"/>
            <a:ext cx="3636231" cy="1976248"/>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pitchFamily="2" charset="0"/>
              </a:rPr>
              <a:t>Creare comunità, </a:t>
            </a:r>
            <a:r>
              <a:rPr lang="it-IT" sz="1600" b="1" dirty="0">
                <a:latin typeface="Darker Grotesque" pitchFamily="2" charset="0"/>
              </a:rPr>
              <a:t>sentirsi comunità</a:t>
            </a:r>
            <a:r>
              <a:rPr lang="it-IT" sz="1600" dirty="0">
                <a:latin typeface="Darker Grotesque" pitchFamily="2" charset="0"/>
              </a:rPr>
              <a:t>, significa aumentare la capacità delle persone di migliorare le condizioni di vita proprie e degli altri per renderle più vicine ai bisogni (bisogno personale che diventa “politico”: è la capacità di incidere e attivarsi con gli altri). </a:t>
            </a:r>
          </a:p>
        </p:txBody>
      </p:sp>
      <p:sp>
        <p:nvSpPr>
          <p:cNvPr id="12" name="Rettangolo con angoli arrotondati 11">
            <a:extLst>
              <a:ext uri="{FF2B5EF4-FFF2-40B4-BE49-F238E27FC236}">
                <a16:creationId xmlns:a16="http://schemas.microsoft.com/office/drawing/2014/main" id="{1526855A-C897-4BB1-A2FA-266DD6E5FD63}"/>
              </a:ext>
            </a:extLst>
          </p:cNvPr>
          <p:cNvSpPr/>
          <p:nvPr/>
        </p:nvSpPr>
        <p:spPr>
          <a:xfrm>
            <a:off x="4717707" y="2800285"/>
            <a:ext cx="3636231" cy="2271568"/>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dirty="0">
              <a:latin typeface="Darker Grotesque" pitchFamily="2" charset="0"/>
            </a:endParaRPr>
          </a:p>
          <a:p>
            <a:pPr algn="ctr"/>
            <a:endParaRPr lang="it-IT" sz="1600" dirty="0">
              <a:latin typeface="Darker Grotesque" pitchFamily="2" charset="0"/>
            </a:endParaRPr>
          </a:p>
          <a:p>
            <a:pPr algn="ctr"/>
            <a:r>
              <a:rPr lang="it-IT" sz="1600" b="1" dirty="0">
                <a:latin typeface="Darker Grotesque" pitchFamily="2" charset="0"/>
              </a:rPr>
              <a:t>Strumenti di rilevazione/indicatori</a:t>
            </a:r>
            <a:r>
              <a:rPr lang="it-IT" sz="1600" dirty="0">
                <a:latin typeface="Darker Grotesque" pitchFamily="2" charset="0"/>
              </a:rPr>
              <a:t>: come si può rendere visibile, quantificare, questo incremento di capacità?</a:t>
            </a:r>
          </a:p>
          <a:p>
            <a:pPr algn="ctr"/>
            <a:r>
              <a:rPr lang="it-IT" sz="1600" dirty="0">
                <a:latin typeface="Darker Grotesque" pitchFamily="2" charset="0"/>
              </a:rPr>
              <a:t>Es.: possiamo esaminare le proposte di nuovi patti, i tempi di risposta dell’ente, il numero di persone coinvolte crescente, le nuove competenze create o valorizzate, tempi dedicati alla formazione, ecc.</a:t>
            </a:r>
          </a:p>
          <a:p>
            <a:pPr algn="ctr"/>
            <a:endParaRPr lang="it-IT" sz="1600" dirty="0">
              <a:latin typeface="Darker Grotesque" pitchFamily="2" charset="0"/>
            </a:endParaRPr>
          </a:p>
          <a:p>
            <a:pPr algn="ctr"/>
            <a:endParaRPr lang="it-IT" dirty="0"/>
          </a:p>
        </p:txBody>
      </p:sp>
    </p:spTree>
    <p:extLst>
      <p:ext uri="{BB962C8B-B14F-4D97-AF65-F5344CB8AC3E}">
        <p14:creationId xmlns:p14="http://schemas.microsoft.com/office/powerpoint/2010/main" val="4156596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7"/>
                                        </p:tgtEl>
                                      </p:cBhvr>
                                    </p:animEffect>
                                    <p:anim calcmode="lin" valueType="num">
                                      <p:cBhvr>
                                        <p:cTn id="12" dur="1000"/>
                                        <p:tgtEl>
                                          <p:spTgt spid="17"/>
                                        </p:tgtEl>
                                        <p:attrNameLst>
                                          <p:attrName>ppt_x</p:attrName>
                                        </p:attrNameLst>
                                      </p:cBhvr>
                                      <p:tavLst>
                                        <p:tav tm="0">
                                          <p:val>
                                            <p:strVal val="ppt_x"/>
                                          </p:val>
                                        </p:tav>
                                        <p:tav tm="100000">
                                          <p:val>
                                            <p:strVal val="ppt_x"/>
                                          </p:val>
                                        </p:tav>
                                      </p:tavLst>
                                    </p:anim>
                                    <p:anim calcmode="lin" valueType="num">
                                      <p:cBhvr>
                                        <p:cTn id="13" dur="1000"/>
                                        <p:tgtEl>
                                          <p:spTgt spid="17"/>
                                        </p:tgtEl>
                                        <p:attrNameLst>
                                          <p:attrName>ppt_y</p:attrName>
                                        </p:attrNameLst>
                                      </p:cBhvr>
                                      <p:tavLst>
                                        <p:tav tm="0">
                                          <p:val>
                                            <p:strVal val="ppt_y"/>
                                          </p:val>
                                        </p:tav>
                                        <p:tav tm="100000">
                                          <p:val>
                                            <p:strVal val="ppt_y+.1"/>
                                          </p:val>
                                        </p:tav>
                                      </p:tavLst>
                                    </p:anim>
                                    <p:set>
                                      <p:cBhvr>
                                        <p:cTn id="14" dur="1" fill="hold">
                                          <p:stCondLst>
                                            <p:cond delay="999"/>
                                          </p:stCondLst>
                                        </p:cTn>
                                        <p:tgtEl>
                                          <p:spTgt spid="17"/>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8"/>
                                        </p:tgtEl>
                                      </p:cBhvr>
                                    </p:animEffect>
                                    <p:anim calcmode="lin" valueType="num">
                                      <p:cBhvr>
                                        <p:cTn id="17" dur="1000"/>
                                        <p:tgtEl>
                                          <p:spTgt spid="18"/>
                                        </p:tgtEl>
                                        <p:attrNameLst>
                                          <p:attrName>ppt_x</p:attrName>
                                        </p:attrNameLst>
                                      </p:cBhvr>
                                      <p:tavLst>
                                        <p:tav tm="0">
                                          <p:val>
                                            <p:strVal val="ppt_x"/>
                                          </p:val>
                                        </p:tav>
                                        <p:tav tm="100000">
                                          <p:val>
                                            <p:strVal val="ppt_x"/>
                                          </p:val>
                                        </p:tav>
                                      </p:tavLst>
                                    </p:anim>
                                    <p:anim calcmode="lin" valueType="num">
                                      <p:cBhvr>
                                        <p:cTn id="18" dur="1000"/>
                                        <p:tgtEl>
                                          <p:spTgt spid="18"/>
                                        </p:tgtEl>
                                        <p:attrNameLst>
                                          <p:attrName>ppt_y</p:attrName>
                                        </p:attrNameLst>
                                      </p:cBhvr>
                                      <p:tavLst>
                                        <p:tav tm="0">
                                          <p:val>
                                            <p:strVal val="ppt_y"/>
                                          </p:val>
                                        </p:tav>
                                        <p:tav tm="100000">
                                          <p:val>
                                            <p:strVal val="ppt_y+.1"/>
                                          </p:val>
                                        </p:tav>
                                      </p:tavLst>
                                    </p:anim>
                                    <p:set>
                                      <p:cBhvr>
                                        <p:cTn id="19" dur="1" fill="hold">
                                          <p:stCondLst>
                                            <p:cond delay="999"/>
                                          </p:stCondLst>
                                        </p:cTn>
                                        <p:tgtEl>
                                          <p:spTgt spid="1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18" grpId="0" animBg="1"/>
      <p:bldP spid="5"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2473414"/>
            <a:ext cx="2753833"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4" name="Rettangolo con angoli arrotondati 3">
            <a:extLst>
              <a:ext uri="{FF2B5EF4-FFF2-40B4-BE49-F238E27FC236}">
                <a16:creationId xmlns:a16="http://schemas.microsoft.com/office/drawing/2014/main" id="{A2EAC0A4-DB47-40AE-8E0D-5B27548E211F}"/>
              </a:ext>
            </a:extLst>
          </p:cNvPr>
          <p:cNvSpPr/>
          <p:nvPr/>
        </p:nvSpPr>
        <p:spPr>
          <a:xfrm>
            <a:off x="1666153" y="1549760"/>
            <a:ext cx="1839087" cy="1033670"/>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singola persona</a:t>
            </a:r>
          </a:p>
        </p:txBody>
      </p:sp>
      <p:sp>
        <p:nvSpPr>
          <p:cNvPr id="16" name="Rettangolo con angoli arrotondati 15">
            <a:extLst>
              <a:ext uri="{FF2B5EF4-FFF2-40B4-BE49-F238E27FC236}">
                <a16:creationId xmlns:a16="http://schemas.microsoft.com/office/drawing/2014/main" id="{B8300971-13CF-4713-BA79-9828DCA9D224}"/>
              </a:ext>
            </a:extLst>
          </p:cNvPr>
          <p:cNvSpPr/>
          <p:nvPr/>
        </p:nvSpPr>
        <p:spPr>
          <a:xfrm>
            <a:off x="4307359" y="1549760"/>
            <a:ext cx="1839087" cy="1033670"/>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comunità</a:t>
            </a:r>
          </a:p>
        </p:txBody>
      </p:sp>
      <p:sp>
        <p:nvSpPr>
          <p:cNvPr id="17" name="Rettangolo con angoli arrotondati 16">
            <a:extLst>
              <a:ext uri="{FF2B5EF4-FFF2-40B4-BE49-F238E27FC236}">
                <a16:creationId xmlns:a16="http://schemas.microsoft.com/office/drawing/2014/main" id="{2EA7516B-5619-473D-968D-0161B65C7992}"/>
              </a:ext>
            </a:extLst>
          </p:cNvPr>
          <p:cNvSpPr/>
          <p:nvPr/>
        </p:nvSpPr>
        <p:spPr>
          <a:xfrm>
            <a:off x="1666153" y="2786728"/>
            <a:ext cx="1839087" cy="1033670"/>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i beni della comunità</a:t>
            </a:r>
          </a:p>
        </p:txBody>
      </p:sp>
      <p:sp>
        <p:nvSpPr>
          <p:cNvPr id="18" name="Rettangolo con angoli arrotondati 17">
            <a:extLst>
              <a:ext uri="{FF2B5EF4-FFF2-40B4-BE49-F238E27FC236}">
                <a16:creationId xmlns:a16="http://schemas.microsoft.com/office/drawing/2014/main" id="{278352AF-45BF-4DEF-8B21-EC49B1DC5F6E}"/>
              </a:ext>
            </a:extLst>
          </p:cNvPr>
          <p:cNvSpPr/>
          <p:nvPr/>
        </p:nvSpPr>
        <p:spPr>
          <a:xfrm>
            <a:off x="4307359" y="2787658"/>
            <a:ext cx="1839087" cy="1033670"/>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le esternalità positive create</a:t>
            </a:r>
          </a:p>
        </p:txBody>
      </p:sp>
      <p:sp>
        <p:nvSpPr>
          <p:cNvPr id="5" name="Rettangolo con angoli arrotondati 4">
            <a:extLst>
              <a:ext uri="{FF2B5EF4-FFF2-40B4-BE49-F238E27FC236}">
                <a16:creationId xmlns:a16="http://schemas.microsoft.com/office/drawing/2014/main" id="{466D3697-B31B-40B1-A109-BC18B0CD789E}"/>
              </a:ext>
            </a:extLst>
          </p:cNvPr>
          <p:cNvSpPr/>
          <p:nvPr/>
        </p:nvSpPr>
        <p:spPr>
          <a:xfrm>
            <a:off x="4228492" y="1277718"/>
            <a:ext cx="4015006" cy="2611423"/>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dirty="0">
                <a:latin typeface="Darker Grotesque" pitchFamily="2" charset="0"/>
              </a:rPr>
              <a:t>Ossia conservare e sviluppare il valore anche economico del bene comune.</a:t>
            </a:r>
          </a:p>
          <a:p>
            <a:pPr algn="ctr"/>
            <a:r>
              <a:rPr lang="it-IT" sz="1700" b="1" dirty="0">
                <a:latin typeface="Darker Grotesque" pitchFamily="2" charset="0"/>
              </a:rPr>
              <a:t>Strumenti di rilevazione/indicatori</a:t>
            </a:r>
            <a:r>
              <a:rPr lang="it-IT" sz="1700" dirty="0">
                <a:latin typeface="Darker Grotesque" pitchFamily="2" charset="0"/>
              </a:rPr>
              <a:t>: </a:t>
            </a:r>
          </a:p>
          <a:p>
            <a:pPr algn="ctr"/>
            <a:r>
              <a:rPr lang="it-IT" sz="1700" dirty="0">
                <a:latin typeface="Darker Grotesque" pitchFamily="2" charset="0"/>
              </a:rPr>
              <a:t>Come quantificare il bene? Ha un «prezzo» sul mercato? Valorizziamo il lavoro generato dall’utilizzo? Oppure possiamo utilizzare una stima del risparmio che possiamo prevedere su spese che il bene comune permette di evitare (es. deterioramento dell’immobile)? </a:t>
            </a:r>
            <a:endParaRPr lang="it-IT" sz="1700" dirty="0"/>
          </a:p>
        </p:txBody>
      </p:sp>
    </p:spTree>
    <p:extLst>
      <p:ext uri="{BB962C8B-B14F-4D97-AF65-F5344CB8AC3E}">
        <p14:creationId xmlns:p14="http://schemas.microsoft.com/office/powerpoint/2010/main" val="131121712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6"/>
                                        </p:tgtEl>
                                      </p:cBhvr>
                                    </p:animEffect>
                                    <p:anim calcmode="lin" valueType="num">
                                      <p:cBhvr>
                                        <p:cTn id="12" dur="1000"/>
                                        <p:tgtEl>
                                          <p:spTgt spid="16"/>
                                        </p:tgtEl>
                                        <p:attrNameLst>
                                          <p:attrName>ppt_x</p:attrName>
                                        </p:attrNameLst>
                                      </p:cBhvr>
                                      <p:tavLst>
                                        <p:tav tm="0">
                                          <p:val>
                                            <p:strVal val="ppt_x"/>
                                          </p:val>
                                        </p:tav>
                                        <p:tav tm="100000">
                                          <p:val>
                                            <p:strVal val="ppt_x"/>
                                          </p:val>
                                        </p:tav>
                                      </p:tavLst>
                                    </p:anim>
                                    <p:anim calcmode="lin" valueType="num">
                                      <p:cBhvr>
                                        <p:cTn id="13" dur="1000"/>
                                        <p:tgtEl>
                                          <p:spTgt spid="16"/>
                                        </p:tgtEl>
                                        <p:attrNameLst>
                                          <p:attrName>ppt_y</p:attrName>
                                        </p:attrNameLst>
                                      </p:cBhvr>
                                      <p:tavLst>
                                        <p:tav tm="0">
                                          <p:val>
                                            <p:strVal val="ppt_y"/>
                                          </p:val>
                                        </p:tav>
                                        <p:tav tm="100000">
                                          <p:val>
                                            <p:strVal val="ppt_y+.1"/>
                                          </p:val>
                                        </p:tav>
                                      </p:tavLst>
                                    </p:anim>
                                    <p:set>
                                      <p:cBhvr>
                                        <p:cTn id="14" dur="1" fill="hold">
                                          <p:stCondLst>
                                            <p:cond delay="999"/>
                                          </p:stCondLst>
                                        </p:cTn>
                                        <p:tgtEl>
                                          <p:spTgt spid="16"/>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8"/>
                                        </p:tgtEl>
                                      </p:cBhvr>
                                    </p:animEffect>
                                    <p:anim calcmode="lin" valueType="num">
                                      <p:cBhvr>
                                        <p:cTn id="17" dur="1000"/>
                                        <p:tgtEl>
                                          <p:spTgt spid="18"/>
                                        </p:tgtEl>
                                        <p:attrNameLst>
                                          <p:attrName>ppt_x</p:attrName>
                                        </p:attrNameLst>
                                      </p:cBhvr>
                                      <p:tavLst>
                                        <p:tav tm="0">
                                          <p:val>
                                            <p:strVal val="ppt_x"/>
                                          </p:val>
                                        </p:tav>
                                        <p:tav tm="100000">
                                          <p:val>
                                            <p:strVal val="ppt_x"/>
                                          </p:val>
                                        </p:tav>
                                      </p:tavLst>
                                    </p:anim>
                                    <p:anim calcmode="lin" valueType="num">
                                      <p:cBhvr>
                                        <p:cTn id="18" dur="1000"/>
                                        <p:tgtEl>
                                          <p:spTgt spid="18"/>
                                        </p:tgtEl>
                                        <p:attrNameLst>
                                          <p:attrName>ppt_y</p:attrName>
                                        </p:attrNameLst>
                                      </p:cBhvr>
                                      <p:tavLst>
                                        <p:tav tm="0">
                                          <p:val>
                                            <p:strVal val="ppt_y"/>
                                          </p:val>
                                        </p:tav>
                                        <p:tav tm="100000">
                                          <p:val>
                                            <p:strVal val="ppt_y+.1"/>
                                          </p:val>
                                        </p:tav>
                                      </p:tavLst>
                                    </p:anim>
                                    <p:set>
                                      <p:cBhvr>
                                        <p:cTn id="19" dur="1" fill="hold">
                                          <p:stCondLst>
                                            <p:cond delay="999"/>
                                          </p:stCondLst>
                                        </p:cTn>
                                        <p:tgtEl>
                                          <p:spTgt spid="1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1+#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8"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2473414"/>
            <a:ext cx="2753833"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4" name="Rettangolo con angoli arrotondati 3">
            <a:extLst>
              <a:ext uri="{FF2B5EF4-FFF2-40B4-BE49-F238E27FC236}">
                <a16:creationId xmlns:a16="http://schemas.microsoft.com/office/drawing/2014/main" id="{A2EAC0A4-DB47-40AE-8E0D-5B27548E211F}"/>
              </a:ext>
            </a:extLst>
          </p:cNvPr>
          <p:cNvSpPr/>
          <p:nvPr/>
        </p:nvSpPr>
        <p:spPr>
          <a:xfrm>
            <a:off x="2656983" y="2066595"/>
            <a:ext cx="1839087" cy="1033670"/>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singola persona</a:t>
            </a:r>
          </a:p>
        </p:txBody>
      </p:sp>
      <p:sp>
        <p:nvSpPr>
          <p:cNvPr id="16" name="Rettangolo con angoli arrotondati 15">
            <a:extLst>
              <a:ext uri="{FF2B5EF4-FFF2-40B4-BE49-F238E27FC236}">
                <a16:creationId xmlns:a16="http://schemas.microsoft.com/office/drawing/2014/main" id="{B8300971-13CF-4713-BA79-9828DCA9D224}"/>
              </a:ext>
            </a:extLst>
          </p:cNvPr>
          <p:cNvSpPr/>
          <p:nvPr/>
        </p:nvSpPr>
        <p:spPr>
          <a:xfrm>
            <a:off x="5298189" y="2066595"/>
            <a:ext cx="1839087" cy="1033670"/>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la comunità</a:t>
            </a:r>
          </a:p>
        </p:txBody>
      </p:sp>
      <p:sp>
        <p:nvSpPr>
          <p:cNvPr id="17" name="Rettangolo con angoli arrotondati 16">
            <a:extLst>
              <a:ext uri="{FF2B5EF4-FFF2-40B4-BE49-F238E27FC236}">
                <a16:creationId xmlns:a16="http://schemas.microsoft.com/office/drawing/2014/main" id="{2EA7516B-5619-473D-968D-0161B65C7992}"/>
              </a:ext>
            </a:extLst>
          </p:cNvPr>
          <p:cNvSpPr/>
          <p:nvPr/>
        </p:nvSpPr>
        <p:spPr>
          <a:xfrm>
            <a:off x="2656983" y="3303563"/>
            <a:ext cx="1839087" cy="1033670"/>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i beni della comunità</a:t>
            </a:r>
          </a:p>
        </p:txBody>
      </p:sp>
      <p:sp>
        <p:nvSpPr>
          <p:cNvPr id="18" name="Rettangolo con angoli arrotondati 17">
            <a:extLst>
              <a:ext uri="{FF2B5EF4-FFF2-40B4-BE49-F238E27FC236}">
                <a16:creationId xmlns:a16="http://schemas.microsoft.com/office/drawing/2014/main" id="{278352AF-45BF-4DEF-8B21-EC49B1DC5F6E}"/>
              </a:ext>
            </a:extLst>
          </p:cNvPr>
          <p:cNvSpPr/>
          <p:nvPr/>
        </p:nvSpPr>
        <p:spPr>
          <a:xfrm>
            <a:off x="5298189" y="3304493"/>
            <a:ext cx="1839087" cy="1033670"/>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Darker Grotesque" pitchFamily="2" charset="0"/>
              </a:rPr>
              <a:t>vale per le esternalità positive create</a:t>
            </a:r>
          </a:p>
        </p:txBody>
      </p:sp>
      <p:sp>
        <p:nvSpPr>
          <p:cNvPr id="5" name="Rettangolo con angoli arrotondati 4">
            <a:extLst>
              <a:ext uri="{FF2B5EF4-FFF2-40B4-BE49-F238E27FC236}">
                <a16:creationId xmlns:a16="http://schemas.microsoft.com/office/drawing/2014/main" id="{466D3697-B31B-40B1-A109-BC18B0CD789E}"/>
              </a:ext>
            </a:extLst>
          </p:cNvPr>
          <p:cNvSpPr/>
          <p:nvPr/>
        </p:nvSpPr>
        <p:spPr>
          <a:xfrm>
            <a:off x="736122" y="1097876"/>
            <a:ext cx="4153929" cy="3240287"/>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latin typeface="Darker Grotesque" pitchFamily="2" charset="0"/>
              </a:rPr>
              <a:t>Indica l’influenza/effetto sul benessere di altri soggetti, non solo i proponenti del patto.</a:t>
            </a:r>
          </a:p>
          <a:p>
            <a:pPr algn="ctr"/>
            <a:r>
              <a:rPr lang="it-IT" sz="1800" b="1" dirty="0">
                <a:latin typeface="Darker Grotesque" pitchFamily="2" charset="0"/>
              </a:rPr>
              <a:t>Strumenti di rilevazione/indicatori</a:t>
            </a:r>
            <a:r>
              <a:rPr lang="it-IT" sz="1800" dirty="0">
                <a:latin typeface="Darker Grotesque" pitchFamily="2" charset="0"/>
              </a:rPr>
              <a:t>:</a:t>
            </a:r>
          </a:p>
          <a:p>
            <a:pPr algn="ctr"/>
            <a:r>
              <a:rPr lang="it-IT" sz="1800" dirty="0">
                <a:latin typeface="Darker Grotesque" pitchFamily="2" charset="0"/>
              </a:rPr>
              <a:t>Es. l’immobile vale di più grazie alle attività che avvengono nel territorio, aumenta il potere d’acquisto a parità di entrate dei beneficiari perché le attività che sono generate sono spesso gratuite; visibilità di nuove occupazioni/professionalità/servizi che possono essere sviluppate, etc.</a:t>
            </a:r>
          </a:p>
        </p:txBody>
      </p:sp>
      <p:sp>
        <p:nvSpPr>
          <p:cNvPr id="12" name="Rettangolo con angoli arrotondati 11">
            <a:extLst>
              <a:ext uri="{FF2B5EF4-FFF2-40B4-BE49-F238E27FC236}">
                <a16:creationId xmlns:a16="http://schemas.microsoft.com/office/drawing/2014/main" id="{D80D171B-E52B-4157-904F-3021874F697F}"/>
              </a:ext>
            </a:extLst>
          </p:cNvPr>
          <p:cNvSpPr/>
          <p:nvPr/>
        </p:nvSpPr>
        <p:spPr>
          <a:xfrm>
            <a:off x="5052015" y="1148078"/>
            <a:ext cx="3060261" cy="1981216"/>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latin typeface="Darker Grotesque" pitchFamily="2" charset="0"/>
              </a:rPr>
              <a:t>Possono esserci talvolta esternalità negative. È necessario quindi considerarle in fase di co-progettazione e coinvolgere ogni portatore di interesse.</a:t>
            </a:r>
          </a:p>
        </p:txBody>
      </p:sp>
    </p:spTree>
    <p:extLst>
      <p:ext uri="{BB962C8B-B14F-4D97-AF65-F5344CB8AC3E}">
        <p14:creationId xmlns:p14="http://schemas.microsoft.com/office/powerpoint/2010/main" val="59858796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6"/>
                                        </p:tgtEl>
                                      </p:cBhvr>
                                    </p:animEffect>
                                    <p:anim calcmode="lin" valueType="num">
                                      <p:cBhvr>
                                        <p:cTn id="12" dur="1000"/>
                                        <p:tgtEl>
                                          <p:spTgt spid="16"/>
                                        </p:tgtEl>
                                        <p:attrNameLst>
                                          <p:attrName>ppt_x</p:attrName>
                                        </p:attrNameLst>
                                      </p:cBhvr>
                                      <p:tavLst>
                                        <p:tav tm="0">
                                          <p:val>
                                            <p:strVal val="ppt_x"/>
                                          </p:val>
                                        </p:tav>
                                        <p:tav tm="100000">
                                          <p:val>
                                            <p:strVal val="ppt_x"/>
                                          </p:val>
                                        </p:tav>
                                      </p:tavLst>
                                    </p:anim>
                                    <p:anim calcmode="lin" valueType="num">
                                      <p:cBhvr>
                                        <p:cTn id="13" dur="1000"/>
                                        <p:tgtEl>
                                          <p:spTgt spid="16"/>
                                        </p:tgtEl>
                                        <p:attrNameLst>
                                          <p:attrName>ppt_y</p:attrName>
                                        </p:attrNameLst>
                                      </p:cBhvr>
                                      <p:tavLst>
                                        <p:tav tm="0">
                                          <p:val>
                                            <p:strVal val="ppt_y"/>
                                          </p:val>
                                        </p:tav>
                                        <p:tav tm="100000">
                                          <p:val>
                                            <p:strVal val="ppt_y+.1"/>
                                          </p:val>
                                        </p:tav>
                                      </p:tavLst>
                                    </p:anim>
                                    <p:set>
                                      <p:cBhvr>
                                        <p:cTn id="14" dur="1" fill="hold">
                                          <p:stCondLst>
                                            <p:cond delay="999"/>
                                          </p:stCondLst>
                                        </p:cTn>
                                        <p:tgtEl>
                                          <p:spTgt spid="16"/>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7"/>
                                        </p:tgtEl>
                                      </p:cBhvr>
                                    </p:animEffect>
                                    <p:anim calcmode="lin" valueType="num">
                                      <p:cBhvr>
                                        <p:cTn id="17" dur="1000"/>
                                        <p:tgtEl>
                                          <p:spTgt spid="17"/>
                                        </p:tgtEl>
                                        <p:attrNameLst>
                                          <p:attrName>ppt_x</p:attrName>
                                        </p:attrNameLst>
                                      </p:cBhvr>
                                      <p:tavLst>
                                        <p:tav tm="0">
                                          <p:val>
                                            <p:strVal val="ppt_x"/>
                                          </p:val>
                                        </p:tav>
                                        <p:tav tm="100000">
                                          <p:val>
                                            <p:strVal val="ppt_x"/>
                                          </p:val>
                                        </p:tav>
                                      </p:tavLst>
                                    </p:anim>
                                    <p:anim calcmode="lin" valueType="num">
                                      <p:cBhvr>
                                        <p:cTn id="18" dur="1000"/>
                                        <p:tgtEl>
                                          <p:spTgt spid="17"/>
                                        </p:tgtEl>
                                        <p:attrNameLst>
                                          <p:attrName>ppt_y</p:attrName>
                                        </p:attrNameLst>
                                      </p:cBhvr>
                                      <p:tavLst>
                                        <p:tav tm="0">
                                          <p:val>
                                            <p:strVal val="ppt_y"/>
                                          </p:val>
                                        </p:tav>
                                        <p:tav tm="100000">
                                          <p:val>
                                            <p:strVal val="ppt_y+.1"/>
                                          </p:val>
                                        </p:tav>
                                      </p:tavLst>
                                    </p:anim>
                                    <p:set>
                                      <p:cBhvr>
                                        <p:cTn id="19" dur="1" fill="hold">
                                          <p:stCondLst>
                                            <p:cond delay="999"/>
                                          </p:stCondLst>
                                        </p:cTn>
                                        <p:tgtEl>
                                          <p:spTgt spid="1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1+#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5"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869945" y="2242709"/>
            <a:ext cx="2892056" cy="1246495"/>
          </a:xfrm>
          <a:prstGeom prst="rect">
            <a:avLst/>
          </a:prstGeom>
          <a:noFill/>
        </p:spPr>
        <p:txBody>
          <a:bodyPr wrap="square" rtlCol="0">
            <a:spAutoFit/>
          </a:bodyPr>
          <a:lstStyle/>
          <a:p>
            <a:r>
              <a:rPr lang="it-IT" sz="2500" dirty="0">
                <a:solidFill>
                  <a:srgbClr val="D8255C"/>
                </a:solidFill>
                <a:latin typeface="Darker Grotesque SemiBold" pitchFamily="2" charset="0"/>
              </a:rPr>
              <a:t>Gli strumenti di rilevazione:</a:t>
            </a:r>
          </a:p>
          <a:p>
            <a:r>
              <a:rPr lang="it-IT" sz="2500" dirty="0">
                <a:solidFill>
                  <a:srgbClr val="D8255C"/>
                </a:solidFill>
                <a:latin typeface="Darker Grotesque SemiBold" pitchFamily="2" charset="0"/>
              </a:rPr>
              <a:t>GLI INDICATORI</a:t>
            </a:r>
          </a:p>
        </p:txBody>
      </p:sp>
      <p:sp>
        <p:nvSpPr>
          <p:cNvPr id="7" name="Rettangolo con angoli arrotondati 6">
            <a:extLst>
              <a:ext uri="{FF2B5EF4-FFF2-40B4-BE49-F238E27FC236}">
                <a16:creationId xmlns:a16="http://schemas.microsoft.com/office/drawing/2014/main" id="{5200A4A2-526E-4CC9-A965-133EAC5A20BA}"/>
              </a:ext>
            </a:extLst>
          </p:cNvPr>
          <p:cNvSpPr/>
          <p:nvPr/>
        </p:nvSpPr>
        <p:spPr>
          <a:xfrm>
            <a:off x="3873378" y="1719101"/>
            <a:ext cx="4372844" cy="2659405"/>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latin typeface="Darker Grotesque" pitchFamily="2" charset="0"/>
              </a:rPr>
              <a:t>“Un indicatore è una </a:t>
            </a:r>
            <a:r>
              <a:rPr lang="it-IT" sz="1800" b="1" dirty="0">
                <a:solidFill>
                  <a:srgbClr val="D8255C"/>
                </a:solidFill>
                <a:latin typeface="Darker Grotesque" pitchFamily="2" charset="0"/>
              </a:rPr>
              <a:t>misura sintetica</a:t>
            </a:r>
            <a:r>
              <a:rPr lang="it-IT" sz="1800" dirty="0">
                <a:latin typeface="Darker Grotesque" pitchFamily="2" charset="0"/>
              </a:rPr>
              <a:t>, in genere espressa in forma quantitativa, coincidente con una variabile o composta da più variabili, in grado di riassumere </a:t>
            </a:r>
            <a:r>
              <a:rPr lang="it-IT" sz="1800" b="1" dirty="0">
                <a:solidFill>
                  <a:srgbClr val="8BD2BD"/>
                </a:solidFill>
                <a:latin typeface="Darker Grotesque" pitchFamily="2" charset="0"/>
              </a:rPr>
              <a:t>l'andamento del fenomeno</a:t>
            </a:r>
            <a:r>
              <a:rPr lang="it-IT" sz="1800" dirty="0">
                <a:latin typeface="Darker Grotesque" pitchFamily="2" charset="0"/>
              </a:rPr>
              <a:t> cui è riferito”.</a:t>
            </a:r>
          </a:p>
          <a:p>
            <a:pPr algn="ctr"/>
            <a:r>
              <a:rPr lang="it-IT" sz="1800" dirty="0">
                <a:latin typeface="Darker Grotesque" pitchFamily="2" charset="0"/>
              </a:rPr>
              <a:t>Dai dati quantitativi (frequenza di un corso, n. persone coinvolte, etc.) estraggo anche dati qualitativi.</a:t>
            </a:r>
          </a:p>
        </p:txBody>
      </p:sp>
    </p:spTree>
    <p:extLst>
      <p:ext uri="{BB962C8B-B14F-4D97-AF65-F5344CB8AC3E}">
        <p14:creationId xmlns:p14="http://schemas.microsoft.com/office/powerpoint/2010/main" val="86458301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p:nvPr/>
        </p:nvCxnSpPr>
        <p:spPr>
          <a:xfrm flipV="1">
            <a:off x="574158" y="531628"/>
            <a:ext cx="8197702" cy="396000"/>
          </a:xfrm>
          <a:prstGeom prst="bentConnector3">
            <a:avLst/>
          </a:prstGeom>
        </p:spPr>
        <p:style>
          <a:lnRef idx="2">
            <a:schemeClr val="accent4"/>
          </a:lnRef>
          <a:fillRef idx="0">
            <a:schemeClr val="accent4"/>
          </a:fillRef>
          <a:effectRef idx="1">
            <a:schemeClr val="accent4"/>
          </a:effectRef>
          <a:fontRef idx="minor">
            <a:schemeClr val="tx1"/>
          </a:fontRef>
        </p:style>
      </p:cxnSp>
      <p:sp>
        <p:nvSpPr>
          <p:cNvPr id="9" name="CasellaDiTesto 8">
            <a:extLst>
              <a:ext uri="{FF2B5EF4-FFF2-40B4-BE49-F238E27FC236}">
                <a16:creationId xmlns:a16="http://schemas.microsoft.com/office/drawing/2014/main" id="{BBAA7306-9DE9-46A3-AA69-1276F830E571}"/>
              </a:ext>
            </a:extLst>
          </p:cNvPr>
          <p:cNvSpPr txBox="1"/>
          <p:nvPr/>
        </p:nvSpPr>
        <p:spPr>
          <a:xfrm>
            <a:off x="3454400" y="465931"/>
            <a:ext cx="1358900" cy="477054"/>
          </a:xfrm>
          <a:prstGeom prst="rect">
            <a:avLst/>
          </a:prstGeom>
          <a:noFill/>
        </p:spPr>
        <p:txBody>
          <a:bodyPr wrap="square" rtlCol="0">
            <a:spAutoFit/>
          </a:bodyPr>
          <a:lstStyle/>
          <a:p>
            <a:r>
              <a:rPr lang="it-IT" sz="2500" b="1" dirty="0">
                <a:solidFill>
                  <a:schemeClr val="tx1"/>
                </a:solidFill>
                <a:latin typeface="Darker Grotesque ExtraBold" pitchFamily="2" charset="0"/>
              </a:rPr>
              <a:t>INDICE</a:t>
            </a:r>
          </a:p>
        </p:txBody>
      </p:sp>
      <p:sp>
        <p:nvSpPr>
          <p:cNvPr id="10" name="Freccia a pentagono 9">
            <a:extLst>
              <a:ext uri="{FF2B5EF4-FFF2-40B4-BE49-F238E27FC236}">
                <a16:creationId xmlns:a16="http://schemas.microsoft.com/office/drawing/2014/main" id="{BA369C50-0F4E-4378-A7F4-79B060F57A79}"/>
              </a:ext>
            </a:extLst>
          </p:cNvPr>
          <p:cNvSpPr/>
          <p:nvPr/>
        </p:nvSpPr>
        <p:spPr>
          <a:xfrm>
            <a:off x="574158" y="1435395"/>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           Beni comuni: la terza via di Elinor </a:t>
            </a:r>
            <a:r>
              <a:rPr lang="it-IT" altLang="it-IT" sz="1800" b="1" dirty="0" err="1">
                <a:solidFill>
                  <a:schemeClr val="tx1"/>
                </a:solidFill>
                <a:latin typeface="Darker Grotesque" pitchFamily="2" charset="0"/>
                <a:ea typeface="Tahoma" panose="020B0604030504040204" pitchFamily="34" charset="0"/>
                <a:cs typeface="Tahoma" panose="020B0604030504040204" pitchFamily="34" charset="0"/>
              </a:rPr>
              <a:t>Ostrom</a:t>
            </a:r>
            <a:endParaRPr lang="it-IT" altLang="it-IT" sz="1800" b="1" dirty="0">
              <a:solidFill>
                <a:schemeClr val="tx1"/>
              </a:solidFill>
              <a:latin typeface="Darker Grotesque" pitchFamily="2" charset="0"/>
              <a:ea typeface="Tahoma" panose="020B0604030504040204" pitchFamily="34" charset="0"/>
              <a:cs typeface="Tahoma" panose="020B0604030504040204" pitchFamily="34" charset="0"/>
            </a:endParaRPr>
          </a:p>
        </p:txBody>
      </p:sp>
      <p:sp>
        <p:nvSpPr>
          <p:cNvPr id="13" name="Freccia a pentagono 12">
            <a:extLst>
              <a:ext uri="{FF2B5EF4-FFF2-40B4-BE49-F238E27FC236}">
                <a16:creationId xmlns:a16="http://schemas.microsoft.com/office/drawing/2014/main" id="{287E2C98-B972-4ACF-9B63-BEEBECFA191A}"/>
              </a:ext>
            </a:extLst>
          </p:cNvPr>
          <p:cNvSpPr/>
          <p:nvPr/>
        </p:nvSpPr>
        <p:spPr>
          <a:xfrm>
            <a:off x="574158" y="2161954"/>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1"/>
                </a:solidFill>
                <a:latin typeface="Darker Grotesque "/>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5" name="Freccia a pentagono 14">
            <a:extLst>
              <a:ext uri="{FF2B5EF4-FFF2-40B4-BE49-F238E27FC236}">
                <a16:creationId xmlns:a16="http://schemas.microsoft.com/office/drawing/2014/main" id="{2D87EB70-7858-4489-AFE5-7DFD24EF8FA0}"/>
              </a:ext>
            </a:extLst>
          </p:cNvPr>
          <p:cNvSpPr/>
          <p:nvPr/>
        </p:nvSpPr>
        <p:spPr>
          <a:xfrm>
            <a:off x="574158" y="2888513"/>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2" name="Freccia a pentagono 1">
            <a:extLst>
              <a:ext uri="{FF2B5EF4-FFF2-40B4-BE49-F238E27FC236}">
                <a16:creationId xmlns:a16="http://schemas.microsoft.com/office/drawing/2014/main" id="{A0F591CA-6AA2-4A4A-A0D3-FE2E13DA13D0}"/>
              </a:ext>
            </a:extLst>
          </p:cNvPr>
          <p:cNvSpPr/>
          <p:nvPr/>
        </p:nvSpPr>
        <p:spPr>
          <a:xfrm>
            <a:off x="574158" y="143592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1</a:t>
            </a:r>
          </a:p>
        </p:txBody>
      </p:sp>
      <p:sp>
        <p:nvSpPr>
          <p:cNvPr id="11" name="Freccia a pentagono 10">
            <a:extLst>
              <a:ext uri="{FF2B5EF4-FFF2-40B4-BE49-F238E27FC236}">
                <a16:creationId xmlns:a16="http://schemas.microsoft.com/office/drawing/2014/main" id="{7C966DA7-9155-4941-9E6F-38A0E8C85290}"/>
              </a:ext>
            </a:extLst>
          </p:cNvPr>
          <p:cNvSpPr/>
          <p:nvPr/>
        </p:nvSpPr>
        <p:spPr>
          <a:xfrm>
            <a:off x="574158" y="2159887"/>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2</a:t>
            </a:r>
          </a:p>
        </p:txBody>
      </p:sp>
      <p:sp>
        <p:nvSpPr>
          <p:cNvPr id="16" name="Freccia a pentagono 15">
            <a:extLst>
              <a:ext uri="{FF2B5EF4-FFF2-40B4-BE49-F238E27FC236}">
                <a16:creationId xmlns:a16="http://schemas.microsoft.com/office/drawing/2014/main" id="{B386C54A-EA54-41D7-8F9F-6D884EBA5673}"/>
              </a:ext>
            </a:extLst>
          </p:cNvPr>
          <p:cNvSpPr/>
          <p:nvPr/>
        </p:nvSpPr>
        <p:spPr>
          <a:xfrm>
            <a:off x="574158" y="2902744"/>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3</a:t>
            </a:r>
          </a:p>
        </p:txBody>
      </p:sp>
    </p:spTree>
    <p:extLst>
      <p:ext uri="{BB962C8B-B14F-4D97-AF65-F5344CB8AC3E}">
        <p14:creationId xmlns:p14="http://schemas.microsoft.com/office/powerpoint/2010/main" val="5819194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750" fill="hold"/>
                                        <p:tgtEl>
                                          <p:spTgt spid="10"/>
                                        </p:tgtEl>
                                        <p:attrNameLst>
                                          <p:attrName>ppt_x</p:attrName>
                                        </p:attrNameLst>
                                      </p:cBhvr>
                                      <p:tavLst>
                                        <p:tav tm="0">
                                          <p:val>
                                            <p:strVal val="0-#ppt_w/2"/>
                                          </p:val>
                                        </p:tav>
                                        <p:tav tm="100000">
                                          <p:val>
                                            <p:strVal val="#ppt_x"/>
                                          </p:val>
                                        </p:tav>
                                      </p:tavLst>
                                    </p:anim>
                                    <p:anim calcmode="lin" valueType="num">
                                      <p:cBhvr additive="base">
                                        <p:cTn id="15" dur="75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750" fill="hold"/>
                                        <p:tgtEl>
                                          <p:spTgt spid="13"/>
                                        </p:tgtEl>
                                        <p:attrNameLst>
                                          <p:attrName>ppt_x</p:attrName>
                                        </p:attrNameLst>
                                      </p:cBhvr>
                                      <p:tavLst>
                                        <p:tav tm="0">
                                          <p:val>
                                            <p:strVal val="0-#ppt_w/2"/>
                                          </p:val>
                                        </p:tav>
                                        <p:tav tm="100000">
                                          <p:val>
                                            <p:strVal val="#ppt_x"/>
                                          </p:val>
                                        </p:tav>
                                      </p:tavLst>
                                    </p:anim>
                                    <p:anim calcmode="lin" valueType="num">
                                      <p:cBhvr additive="base">
                                        <p:cTn id="28" dur="75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750" fill="hold"/>
                                        <p:tgtEl>
                                          <p:spTgt spid="15"/>
                                        </p:tgtEl>
                                        <p:attrNameLst>
                                          <p:attrName>ppt_x</p:attrName>
                                        </p:attrNameLst>
                                      </p:cBhvr>
                                      <p:tavLst>
                                        <p:tav tm="0">
                                          <p:val>
                                            <p:strVal val="0-#ppt_w/2"/>
                                          </p:val>
                                        </p:tav>
                                        <p:tav tm="100000">
                                          <p:val>
                                            <p:strVal val="#ppt_x"/>
                                          </p:val>
                                        </p:tav>
                                      </p:tavLst>
                                    </p:anim>
                                    <p:anim calcmode="lin" valueType="num">
                                      <p:cBhvr additive="base">
                                        <p:cTn id="41" dur="7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xit" presetSubtype="0" fill="hold" grpId="1" nodeType="clickEffect">
                                  <p:stCondLst>
                                    <p:cond delay="0"/>
                                  </p:stCondLst>
                                  <p:childTnLst>
                                    <p:animEffect transition="out" filter="fade">
                                      <p:cBhvr>
                                        <p:cTn id="45" dur="1000"/>
                                        <p:tgtEl>
                                          <p:spTgt spid="11"/>
                                        </p:tgtEl>
                                      </p:cBhvr>
                                    </p:animEffect>
                                    <p:anim calcmode="lin" valueType="num">
                                      <p:cBhvr>
                                        <p:cTn id="46" dur="1000"/>
                                        <p:tgtEl>
                                          <p:spTgt spid="11"/>
                                        </p:tgtEl>
                                        <p:attrNameLst>
                                          <p:attrName>ppt_x</p:attrName>
                                        </p:attrNameLst>
                                      </p:cBhvr>
                                      <p:tavLst>
                                        <p:tav tm="0">
                                          <p:val>
                                            <p:strVal val="ppt_x"/>
                                          </p:val>
                                        </p:tav>
                                        <p:tav tm="100000">
                                          <p:val>
                                            <p:strVal val="ppt_x"/>
                                          </p:val>
                                        </p:tav>
                                      </p:tavLst>
                                    </p:anim>
                                    <p:anim calcmode="lin" valueType="num">
                                      <p:cBhvr>
                                        <p:cTn id="47" dur="1000"/>
                                        <p:tgtEl>
                                          <p:spTgt spid="11"/>
                                        </p:tgtEl>
                                        <p:attrNameLst>
                                          <p:attrName>ppt_y</p:attrName>
                                        </p:attrNameLst>
                                      </p:cBhvr>
                                      <p:tavLst>
                                        <p:tav tm="0">
                                          <p:val>
                                            <p:strVal val="ppt_y"/>
                                          </p:val>
                                        </p:tav>
                                        <p:tav tm="100000">
                                          <p:val>
                                            <p:strVal val="ppt_y+.1"/>
                                          </p:val>
                                        </p:tav>
                                      </p:tavLst>
                                    </p:anim>
                                    <p:set>
                                      <p:cBhvr>
                                        <p:cTn id="48" dur="1" fill="hold">
                                          <p:stCondLst>
                                            <p:cond delay="999"/>
                                          </p:stCondLst>
                                        </p:cTn>
                                        <p:tgtEl>
                                          <p:spTgt spid="11"/>
                                        </p:tgtEl>
                                        <p:attrNameLst>
                                          <p:attrName>style.visibility</p:attrName>
                                        </p:attrNameLst>
                                      </p:cBhvr>
                                      <p:to>
                                        <p:strVal val="hidden"/>
                                      </p:to>
                                    </p:set>
                                  </p:childTnLst>
                                </p:cTn>
                              </p:par>
                              <p:par>
                                <p:cTn id="49" presetID="42" presetClass="exit" presetSubtype="0" fill="hold" grpId="1" nodeType="withEffect">
                                  <p:stCondLst>
                                    <p:cond delay="0"/>
                                  </p:stCondLst>
                                  <p:childTnLst>
                                    <p:animEffect transition="out" filter="fade">
                                      <p:cBhvr>
                                        <p:cTn id="50" dur="1000"/>
                                        <p:tgtEl>
                                          <p:spTgt spid="13"/>
                                        </p:tgtEl>
                                      </p:cBhvr>
                                    </p:animEffect>
                                    <p:anim calcmode="lin" valueType="num">
                                      <p:cBhvr>
                                        <p:cTn id="51" dur="1000"/>
                                        <p:tgtEl>
                                          <p:spTgt spid="13"/>
                                        </p:tgtEl>
                                        <p:attrNameLst>
                                          <p:attrName>ppt_x</p:attrName>
                                        </p:attrNameLst>
                                      </p:cBhvr>
                                      <p:tavLst>
                                        <p:tav tm="0">
                                          <p:val>
                                            <p:strVal val="ppt_x"/>
                                          </p:val>
                                        </p:tav>
                                        <p:tav tm="100000">
                                          <p:val>
                                            <p:strVal val="ppt_x"/>
                                          </p:val>
                                        </p:tav>
                                      </p:tavLst>
                                    </p:anim>
                                    <p:anim calcmode="lin" valueType="num">
                                      <p:cBhvr>
                                        <p:cTn id="52" dur="1000"/>
                                        <p:tgtEl>
                                          <p:spTgt spid="13"/>
                                        </p:tgtEl>
                                        <p:attrNameLst>
                                          <p:attrName>ppt_y</p:attrName>
                                        </p:attrNameLst>
                                      </p:cBhvr>
                                      <p:tavLst>
                                        <p:tav tm="0">
                                          <p:val>
                                            <p:strVal val="ppt_y"/>
                                          </p:val>
                                        </p:tav>
                                        <p:tav tm="100000">
                                          <p:val>
                                            <p:strVal val="ppt_y+.1"/>
                                          </p:val>
                                        </p:tav>
                                      </p:tavLst>
                                    </p:anim>
                                    <p:set>
                                      <p:cBhvr>
                                        <p:cTn id="53" dur="1" fill="hold">
                                          <p:stCondLst>
                                            <p:cond delay="999"/>
                                          </p:stCondLst>
                                        </p:cTn>
                                        <p:tgtEl>
                                          <p:spTgt spid="13"/>
                                        </p:tgtEl>
                                        <p:attrNameLst>
                                          <p:attrName>style.visibility</p:attrName>
                                        </p:attrNameLst>
                                      </p:cBhvr>
                                      <p:to>
                                        <p:strVal val="hidden"/>
                                      </p:to>
                                    </p:set>
                                  </p:childTnLst>
                                </p:cTn>
                              </p:par>
                              <p:par>
                                <p:cTn id="54" presetID="42" presetClass="exit" presetSubtype="0" fill="hold" grpId="1" nodeType="withEffect">
                                  <p:stCondLst>
                                    <p:cond delay="0"/>
                                  </p:stCondLst>
                                  <p:childTnLst>
                                    <p:animEffect transition="out" filter="fade">
                                      <p:cBhvr>
                                        <p:cTn id="55" dur="1000"/>
                                        <p:tgtEl>
                                          <p:spTgt spid="16"/>
                                        </p:tgtEl>
                                      </p:cBhvr>
                                    </p:animEffect>
                                    <p:anim calcmode="lin" valueType="num">
                                      <p:cBhvr>
                                        <p:cTn id="56" dur="1000"/>
                                        <p:tgtEl>
                                          <p:spTgt spid="16"/>
                                        </p:tgtEl>
                                        <p:attrNameLst>
                                          <p:attrName>ppt_x</p:attrName>
                                        </p:attrNameLst>
                                      </p:cBhvr>
                                      <p:tavLst>
                                        <p:tav tm="0">
                                          <p:val>
                                            <p:strVal val="ppt_x"/>
                                          </p:val>
                                        </p:tav>
                                        <p:tav tm="100000">
                                          <p:val>
                                            <p:strVal val="ppt_x"/>
                                          </p:val>
                                        </p:tav>
                                      </p:tavLst>
                                    </p:anim>
                                    <p:anim calcmode="lin" valueType="num">
                                      <p:cBhvr>
                                        <p:cTn id="57" dur="1000"/>
                                        <p:tgtEl>
                                          <p:spTgt spid="16"/>
                                        </p:tgtEl>
                                        <p:attrNameLst>
                                          <p:attrName>ppt_y</p:attrName>
                                        </p:attrNameLst>
                                      </p:cBhvr>
                                      <p:tavLst>
                                        <p:tav tm="0">
                                          <p:val>
                                            <p:strVal val="ppt_y"/>
                                          </p:val>
                                        </p:tav>
                                        <p:tav tm="100000">
                                          <p:val>
                                            <p:strVal val="ppt_y+.1"/>
                                          </p:val>
                                        </p:tav>
                                      </p:tavLst>
                                    </p:anim>
                                    <p:set>
                                      <p:cBhvr>
                                        <p:cTn id="58" dur="1" fill="hold">
                                          <p:stCondLst>
                                            <p:cond delay="999"/>
                                          </p:stCondLst>
                                        </p:cTn>
                                        <p:tgtEl>
                                          <p:spTgt spid="16"/>
                                        </p:tgtEl>
                                        <p:attrNameLst>
                                          <p:attrName>style.visibility</p:attrName>
                                        </p:attrNameLst>
                                      </p:cBhvr>
                                      <p:to>
                                        <p:strVal val="hidden"/>
                                      </p:to>
                                    </p:set>
                                  </p:childTnLst>
                                </p:cTn>
                              </p:par>
                              <p:par>
                                <p:cTn id="59" presetID="42" presetClass="exit" presetSubtype="0" fill="hold" grpId="1" nodeType="withEffect">
                                  <p:stCondLst>
                                    <p:cond delay="0"/>
                                  </p:stCondLst>
                                  <p:childTnLst>
                                    <p:animEffect transition="out" filter="fade">
                                      <p:cBhvr>
                                        <p:cTn id="60" dur="1000"/>
                                        <p:tgtEl>
                                          <p:spTgt spid="15"/>
                                        </p:tgtEl>
                                      </p:cBhvr>
                                    </p:animEffect>
                                    <p:anim calcmode="lin" valueType="num">
                                      <p:cBhvr>
                                        <p:cTn id="61" dur="1000"/>
                                        <p:tgtEl>
                                          <p:spTgt spid="15"/>
                                        </p:tgtEl>
                                        <p:attrNameLst>
                                          <p:attrName>ppt_x</p:attrName>
                                        </p:attrNameLst>
                                      </p:cBhvr>
                                      <p:tavLst>
                                        <p:tav tm="0">
                                          <p:val>
                                            <p:strVal val="ppt_x"/>
                                          </p:val>
                                        </p:tav>
                                        <p:tav tm="100000">
                                          <p:val>
                                            <p:strVal val="ppt_x"/>
                                          </p:val>
                                        </p:tav>
                                      </p:tavLst>
                                    </p:anim>
                                    <p:anim calcmode="lin" valueType="num">
                                      <p:cBhvr>
                                        <p:cTn id="62" dur="1000"/>
                                        <p:tgtEl>
                                          <p:spTgt spid="15"/>
                                        </p:tgtEl>
                                        <p:attrNameLst>
                                          <p:attrName>ppt_y</p:attrName>
                                        </p:attrNameLst>
                                      </p:cBhvr>
                                      <p:tavLst>
                                        <p:tav tm="0">
                                          <p:val>
                                            <p:strVal val="ppt_y"/>
                                          </p:val>
                                        </p:tav>
                                        <p:tav tm="100000">
                                          <p:val>
                                            <p:strVal val="ppt_y+.1"/>
                                          </p:val>
                                        </p:tav>
                                      </p:tavLst>
                                    </p:anim>
                                    <p:set>
                                      <p:cBhvr>
                                        <p:cTn id="63" dur="1" fill="hold">
                                          <p:stCondLst>
                                            <p:cond delay="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3" grpId="1" animBg="1"/>
      <p:bldP spid="15" grpId="0" animBg="1"/>
      <p:bldP spid="15" grpId="1" animBg="1"/>
      <p:bldP spid="2" grpId="0" animBg="1"/>
      <p:bldP spid="11" grpId="0" animBg="1"/>
      <p:bldP spid="11" grpId="1" animBg="1"/>
      <p:bldP spid="16" grpId="0" animBg="1"/>
      <p:bldP spid="16"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6" name="CasellaDiTesto 5">
            <a:extLst>
              <a:ext uri="{FF2B5EF4-FFF2-40B4-BE49-F238E27FC236}">
                <a16:creationId xmlns:a16="http://schemas.microsoft.com/office/drawing/2014/main" id="{D0F20752-6249-4098-A923-904F9A4B7B50}"/>
              </a:ext>
            </a:extLst>
          </p:cNvPr>
          <p:cNvSpPr txBox="1"/>
          <p:nvPr/>
        </p:nvSpPr>
        <p:spPr>
          <a:xfrm>
            <a:off x="869944" y="2571750"/>
            <a:ext cx="3616995" cy="861774"/>
          </a:xfrm>
          <a:prstGeom prst="rect">
            <a:avLst/>
          </a:prstGeom>
          <a:noFill/>
        </p:spPr>
        <p:txBody>
          <a:bodyPr wrap="square" rtlCol="0">
            <a:spAutoFit/>
          </a:bodyPr>
          <a:lstStyle/>
          <a:p>
            <a:r>
              <a:rPr lang="it-IT" sz="2500" dirty="0">
                <a:solidFill>
                  <a:srgbClr val="D8255C"/>
                </a:solidFill>
                <a:latin typeface="Darker Grotesque SemiBold" pitchFamily="2" charset="0"/>
              </a:rPr>
              <a:t>Gli strumenti di rilevazione:</a:t>
            </a:r>
          </a:p>
          <a:p>
            <a:r>
              <a:rPr lang="it-IT" sz="2500" dirty="0">
                <a:solidFill>
                  <a:srgbClr val="D8255C"/>
                </a:solidFill>
                <a:latin typeface="Darker Grotesque SemiBold" pitchFamily="2" charset="0"/>
              </a:rPr>
              <a:t>GLI INDICATORI</a:t>
            </a:r>
          </a:p>
        </p:txBody>
      </p:sp>
      <p:sp>
        <p:nvSpPr>
          <p:cNvPr id="7" name="Rettangolo con angoli arrotondati 6">
            <a:extLst>
              <a:ext uri="{FF2B5EF4-FFF2-40B4-BE49-F238E27FC236}">
                <a16:creationId xmlns:a16="http://schemas.microsoft.com/office/drawing/2014/main" id="{5200A4A2-526E-4CC9-A965-133EAC5A20BA}"/>
              </a:ext>
            </a:extLst>
          </p:cNvPr>
          <p:cNvSpPr/>
          <p:nvPr/>
        </p:nvSpPr>
        <p:spPr>
          <a:xfrm>
            <a:off x="869946" y="1779228"/>
            <a:ext cx="2362462" cy="477054"/>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DATI SOGGETTIVI</a:t>
            </a:r>
          </a:p>
        </p:txBody>
      </p:sp>
      <p:sp>
        <p:nvSpPr>
          <p:cNvPr id="11" name="Rettangolo con angoli arrotondati 10">
            <a:extLst>
              <a:ext uri="{FF2B5EF4-FFF2-40B4-BE49-F238E27FC236}">
                <a16:creationId xmlns:a16="http://schemas.microsoft.com/office/drawing/2014/main" id="{57DD525A-8932-4CEA-8ED8-0A14E8BA7F6F}"/>
              </a:ext>
            </a:extLst>
          </p:cNvPr>
          <p:cNvSpPr/>
          <p:nvPr/>
        </p:nvSpPr>
        <p:spPr>
          <a:xfrm>
            <a:off x="767230" y="2417745"/>
            <a:ext cx="3397255" cy="2357836"/>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800" b="1" dirty="0">
                <a:solidFill>
                  <a:schemeClr val="bg1"/>
                </a:solidFill>
                <a:latin typeface="Darker Grotesque" pitchFamily="2" charset="0"/>
              </a:rPr>
              <a:t>- quali opinioni circa le variabili utili per rilevare il cambiamento emblematico che andiamo a creare in questa fase iniziale del patto?</a:t>
            </a:r>
          </a:p>
          <a:p>
            <a:r>
              <a:rPr lang="it-IT" sz="1800" b="1" dirty="0">
                <a:solidFill>
                  <a:schemeClr val="bg1"/>
                </a:solidFill>
                <a:latin typeface="Darker Grotesque" pitchFamily="2" charset="0"/>
              </a:rPr>
              <a:t>- quali sono le criticità da non sottovalutare e quindi da «monitorare» e gestire?</a:t>
            </a:r>
          </a:p>
        </p:txBody>
      </p:sp>
      <p:sp>
        <p:nvSpPr>
          <p:cNvPr id="3" name="CasellaDiTesto 2">
            <a:extLst>
              <a:ext uri="{FF2B5EF4-FFF2-40B4-BE49-F238E27FC236}">
                <a16:creationId xmlns:a16="http://schemas.microsoft.com/office/drawing/2014/main" id="{D553796B-27AD-4911-A5F4-64AD52AD9916}"/>
              </a:ext>
            </a:extLst>
          </p:cNvPr>
          <p:cNvSpPr txBox="1"/>
          <p:nvPr/>
        </p:nvSpPr>
        <p:spPr>
          <a:xfrm>
            <a:off x="4412412" y="1648423"/>
            <a:ext cx="3551583" cy="369332"/>
          </a:xfrm>
          <a:prstGeom prst="rect">
            <a:avLst/>
          </a:prstGeom>
          <a:noFill/>
        </p:spPr>
        <p:txBody>
          <a:bodyPr wrap="square" rtlCol="0">
            <a:spAutoFit/>
          </a:bodyPr>
          <a:lstStyle/>
          <a:p>
            <a:endParaRPr lang="it-IT" sz="1800" b="1" dirty="0">
              <a:latin typeface="Darker Grotesque" pitchFamily="2" charset="0"/>
            </a:endParaRPr>
          </a:p>
        </p:txBody>
      </p:sp>
      <p:sp>
        <p:nvSpPr>
          <p:cNvPr id="12" name="Rettangolo con angoli arrotondati 11">
            <a:extLst>
              <a:ext uri="{FF2B5EF4-FFF2-40B4-BE49-F238E27FC236}">
                <a16:creationId xmlns:a16="http://schemas.microsoft.com/office/drawing/2014/main" id="{5EBE3C72-9EEA-4B2D-BFDA-ACF5A256077E}"/>
              </a:ext>
            </a:extLst>
          </p:cNvPr>
          <p:cNvSpPr/>
          <p:nvPr/>
        </p:nvSpPr>
        <p:spPr>
          <a:xfrm>
            <a:off x="5078442" y="2434294"/>
            <a:ext cx="2362462" cy="477054"/>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latin typeface="Darker Grotesque" pitchFamily="2" charset="0"/>
              </a:rPr>
              <a:t>Interviste a tutti gli interlocutori (i 4 pilastri)</a:t>
            </a:r>
          </a:p>
        </p:txBody>
      </p:sp>
      <p:sp>
        <p:nvSpPr>
          <p:cNvPr id="13" name="Rettangolo con angoli arrotondati 12">
            <a:extLst>
              <a:ext uri="{FF2B5EF4-FFF2-40B4-BE49-F238E27FC236}">
                <a16:creationId xmlns:a16="http://schemas.microsoft.com/office/drawing/2014/main" id="{B3815659-BB48-4031-BE6E-AED5CC608923}"/>
              </a:ext>
            </a:extLst>
          </p:cNvPr>
          <p:cNvSpPr/>
          <p:nvPr/>
        </p:nvSpPr>
        <p:spPr>
          <a:xfrm>
            <a:off x="5078442" y="3039878"/>
            <a:ext cx="2362462" cy="477054"/>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questionari</a:t>
            </a:r>
          </a:p>
        </p:txBody>
      </p:sp>
      <p:sp>
        <p:nvSpPr>
          <p:cNvPr id="14" name="Rettangolo con angoli arrotondati 13">
            <a:extLst>
              <a:ext uri="{FF2B5EF4-FFF2-40B4-BE49-F238E27FC236}">
                <a16:creationId xmlns:a16="http://schemas.microsoft.com/office/drawing/2014/main" id="{B46207DF-EE14-4A58-B130-3CA4A241C071}"/>
              </a:ext>
            </a:extLst>
          </p:cNvPr>
          <p:cNvSpPr/>
          <p:nvPr/>
        </p:nvSpPr>
        <p:spPr>
          <a:xfrm>
            <a:off x="5078442" y="3652138"/>
            <a:ext cx="2362462" cy="477054"/>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focus group</a:t>
            </a:r>
          </a:p>
        </p:txBody>
      </p:sp>
      <p:sp>
        <p:nvSpPr>
          <p:cNvPr id="15" name="Rettangolo con angoli arrotondati 14">
            <a:extLst>
              <a:ext uri="{FF2B5EF4-FFF2-40B4-BE49-F238E27FC236}">
                <a16:creationId xmlns:a16="http://schemas.microsoft.com/office/drawing/2014/main" id="{13D3C705-B936-4226-B9F8-62115AC6FB1C}"/>
              </a:ext>
            </a:extLst>
          </p:cNvPr>
          <p:cNvSpPr/>
          <p:nvPr/>
        </p:nvSpPr>
        <p:spPr>
          <a:xfrm>
            <a:off x="5078442" y="4264398"/>
            <a:ext cx="2362462" cy="477054"/>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laboratori</a:t>
            </a:r>
          </a:p>
        </p:txBody>
      </p:sp>
      <p:sp>
        <p:nvSpPr>
          <p:cNvPr id="16" name="Rettangolo con angoli arrotondati 15">
            <a:extLst>
              <a:ext uri="{FF2B5EF4-FFF2-40B4-BE49-F238E27FC236}">
                <a16:creationId xmlns:a16="http://schemas.microsoft.com/office/drawing/2014/main" id="{8BD8F443-4CF8-46F0-842C-8D46BFF073EF}"/>
              </a:ext>
            </a:extLst>
          </p:cNvPr>
          <p:cNvSpPr/>
          <p:nvPr/>
        </p:nvSpPr>
        <p:spPr>
          <a:xfrm>
            <a:off x="4979515" y="1769394"/>
            <a:ext cx="2560316" cy="477054"/>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Strumenti per monitorarli</a:t>
            </a:r>
          </a:p>
        </p:txBody>
      </p:sp>
      <p:sp>
        <p:nvSpPr>
          <p:cNvPr id="4" name="Freccia a destra 3">
            <a:extLst>
              <a:ext uri="{FF2B5EF4-FFF2-40B4-BE49-F238E27FC236}">
                <a16:creationId xmlns:a16="http://schemas.microsoft.com/office/drawing/2014/main" id="{4797A133-56A4-4896-BE45-AFC66584FDDC}"/>
              </a:ext>
            </a:extLst>
          </p:cNvPr>
          <p:cNvSpPr/>
          <p:nvPr/>
        </p:nvSpPr>
        <p:spPr>
          <a:xfrm>
            <a:off x="3703215" y="1797406"/>
            <a:ext cx="922541" cy="477054"/>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287483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01354 -0.01512 L 0.20122 -0.3108 " pathEditMode="relative" rAng="0" ptsTypes="AA">
                                      <p:cBhvr>
                                        <p:cTn id="6" dur="1000" fill="hold"/>
                                        <p:tgtEl>
                                          <p:spTgt spid="6"/>
                                        </p:tgtEl>
                                        <p:attrNameLst>
                                          <p:attrName>ppt_x</p:attrName>
                                          <p:attrName>ppt_y</p:attrName>
                                        </p:attrNameLst>
                                      </p:cBhvr>
                                      <p:rCtr x="10729" y="-14784"/>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nodePh="1">
                                  <p:stCondLst>
                                    <p:cond delay="0"/>
                                  </p:stCondLst>
                                  <p:endCondLst>
                                    <p:cond evt="begin" delay="0">
                                      <p:tn val="23"/>
                                    </p:cond>
                                  </p:end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0-#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1+#ppt_w/2"/>
                                          </p:val>
                                        </p:tav>
                                        <p:tav tm="100000">
                                          <p:val>
                                            <p:strVal val="#ppt_x"/>
                                          </p:val>
                                        </p:tav>
                                      </p:tavLst>
                                    </p:anim>
                                    <p:anim calcmode="lin" valueType="num">
                                      <p:cBhvr additive="base">
                                        <p:cTn id="51"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1+#ppt_w/2"/>
                                          </p:val>
                                        </p:tav>
                                        <p:tav tm="100000">
                                          <p:val>
                                            <p:strVal val="#ppt_x"/>
                                          </p:val>
                                        </p:tav>
                                      </p:tavLst>
                                    </p:anim>
                                    <p:anim calcmode="lin" valueType="num">
                                      <p:cBhvr additive="base">
                                        <p:cTn id="5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500" fill="hold"/>
                                        <p:tgtEl>
                                          <p:spTgt spid="15"/>
                                        </p:tgtEl>
                                        <p:attrNameLst>
                                          <p:attrName>ppt_x</p:attrName>
                                        </p:attrNameLst>
                                      </p:cBhvr>
                                      <p:tavLst>
                                        <p:tav tm="0">
                                          <p:val>
                                            <p:strVal val="1+#ppt_w/2"/>
                                          </p:val>
                                        </p:tav>
                                        <p:tav tm="100000">
                                          <p:val>
                                            <p:strVal val="#ppt_x"/>
                                          </p:val>
                                        </p:tav>
                                      </p:tavLst>
                                    </p:anim>
                                    <p:anim calcmode="lin" valueType="num">
                                      <p:cBhvr additive="base">
                                        <p:cTn id="63"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1" grpId="0" animBg="1"/>
      <p:bldP spid="3" grpId="0"/>
      <p:bldP spid="12" grpId="0" animBg="1"/>
      <p:bldP spid="13" grpId="0" animBg="1"/>
      <p:bldP spid="14" grpId="0" animBg="1"/>
      <p:bldP spid="15" grpId="0" animBg="1"/>
      <p:bldP spid="16"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869945" y="2571750"/>
            <a:ext cx="2892056" cy="1246495"/>
          </a:xfrm>
          <a:prstGeom prst="rect">
            <a:avLst/>
          </a:prstGeom>
          <a:noFill/>
        </p:spPr>
        <p:txBody>
          <a:bodyPr wrap="square" rtlCol="0">
            <a:spAutoFit/>
          </a:bodyPr>
          <a:lstStyle/>
          <a:p>
            <a:r>
              <a:rPr lang="it-IT" sz="2500" dirty="0">
                <a:solidFill>
                  <a:srgbClr val="D8255C"/>
                </a:solidFill>
                <a:latin typeface="Darker Grotesque SemiBold" pitchFamily="2" charset="0"/>
              </a:rPr>
              <a:t>Gli strumenti di rilevazione:</a:t>
            </a:r>
          </a:p>
          <a:p>
            <a:r>
              <a:rPr lang="it-IT" sz="2500" dirty="0">
                <a:solidFill>
                  <a:srgbClr val="D8255C"/>
                </a:solidFill>
                <a:latin typeface="Darker Grotesque SemiBold" pitchFamily="2" charset="0"/>
              </a:rPr>
              <a:t>GLI INDICATORI</a:t>
            </a:r>
          </a:p>
        </p:txBody>
      </p:sp>
      <p:sp>
        <p:nvSpPr>
          <p:cNvPr id="7" name="Rettangolo con angoli arrotondati 6">
            <a:extLst>
              <a:ext uri="{FF2B5EF4-FFF2-40B4-BE49-F238E27FC236}">
                <a16:creationId xmlns:a16="http://schemas.microsoft.com/office/drawing/2014/main" id="{5200A4A2-526E-4CC9-A965-133EAC5A20BA}"/>
              </a:ext>
            </a:extLst>
          </p:cNvPr>
          <p:cNvSpPr/>
          <p:nvPr/>
        </p:nvSpPr>
        <p:spPr>
          <a:xfrm>
            <a:off x="869946" y="1779228"/>
            <a:ext cx="2362462" cy="477054"/>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DATI OGGETTIVI</a:t>
            </a:r>
          </a:p>
        </p:txBody>
      </p:sp>
      <p:sp>
        <p:nvSpPr>
          <p:cNvPr id="11" name="Rettangolo con angoli arrotondati 10">
            <a:extLst>
              <a:ext uri="{FF2B5EF4-FFF2-40B4-BE49-F238E27FC236}">
                <a16:creationId xmlns:a16="http://schemas.microsoft.com/office/drawing/2014/main" id="{57DD525A-8932-4CEA-8ED8-0A14E8BA7F6F}"/>
              </a:ext>
            </a:extLst>
          </p:cNvPr>
          <p:cNvSpPr/>
          <p:nvPr/>
        </p:nvSpPr>
        <p:spPr>
          <a:xfrm>
            <a:off x="1908313" y="2320902"/>
            <a:ext cx="5777948" cy="2467756"/>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800" b="1" dirty="0">
                <a:solidFill>
                  <a:schemeClr val="bg1"/>
                </a:solidFill>
                <a:latin typeface="Darker Grotesque" pitchFamily="2" charset="0"/>
              </a:rPr>
              <a:t>- identikit dei partecipanti alle attività;</a:t>
            </a:r>
          </a:p>
          <a:p>
            <a:r>
              <a:rPr lang="it-IT" sz="1800" b="1" dirty="0">
                <a:solidFill>
                  <a:schemeClr val="bg1"/>
                </a:solidFill>
                <a:latin typeface="Darker Grotesque" pitchFamily="2" charset="0"/>
              </a:rPr>
              <a:t>- il numero dei partecipanti alle iniziative e il loro andamento;</a:t>
            </a:r>
          </a:p>
          <a:p>
            <a:r>
              <a:rPr lang="it-IT" sz="1800" b="1" dirty="0">
                <a:solidFill>
                  <a:schemeClr val="bg1"/>
                </a:solidFill>
                <a:latin typeface="Darker Grotesque" pitchFamily="2" charset="0"/>
              </a:rPr>
              <a:t>- comunicazione (sito, social, radio, tv, strumenti cartacei, passaparola…);</a:t>
            </a:r>
          </a:p>
          <a:p>
            <a:r>
              <a:rPr lang="it-IT" sz="1800" b="1" dirty="0">
                <a:solidFill>
                  <a:schemeClr val="bg1"/>
                </a:solidFill>
                <a:latin typeface="Darker Grotesque" pitchFamily="2" charset="0"/>
              </a:rPr>
              <a:t>- da spettatori a protagonisti: quanti in % entrano a far parte della co-progettazione?</a:t>
            </a:r>
          </a:p>
          <a:p>
            <a:r>
              <a:rPr lang="it-IT" sz="1800" b="1" dirty="0">
                <a:solidFill>
                  <a:schemeClr val="bg1"/>
                </a:solidFill>
                <a:latin typeface="Darker Grotesque" pitchFamily="2" charset="0"/>
              </a:rPr>
              <a:t>- tempi impiegati (per rigenerare, per creare…);</a:t>
            </a:r>
          </a:p>
          <a:p>
            <a:r>
              <a:rPr lang="it-IT" sz="1800" b="1" dirty="0">
                <a:solidFill>
                  <a:schemeClr val="bg1"/>
                </a:solidFill>
                <a:latin typeface="Darker Grotesque" pitchFamily="2" charset="0"/>
              </a:rPr>
              <a:t>- il risparmio di altre spese (dell’ente pubblico e dei privati).</a:t>
            </a:r>
          </a:p>
        </p:txBody>
      </p:sp>
      <p:sp>
        <p:nvSpPr>
          <p:cNvPr id="3" name="CasellaDiTesto 2">
            <a:extLst>
              <a:ext uri="{FF2B5EF4-FFF2-40B4-BE49-F238E27FC236}">
                <a16:creationId xmlns:a16="http://schemas.microsoft.com/office/drawing/2014/main" id="{D553796B-27AD-4911-A5F4-64AD52AD9916}"/>
              </a:ext>
            </a:extLst>
          </p:cNvPr>
          <p:cNvSpPr txBox="1"/>
          <p:nvPr/>
        </p:nvSpPr>
        <p:spPr>
          <a:xfrm>
            <a:off x="4412412" y="1648423"/>
            <a:ext cx="3551583" cy="369332"/>
          </a:xfrm>
          <a:prstGeom prst="rect">
            <a:avLst/>
          </a:prstGeom>
          <a:noFill/>
        </p:spPr>
        <p:txBody>
          <a:bodyPr wrap="square" rtlCol="0">
            <a:spAutoFit/>
          </a:bodyPr>
          <a:lstStyle/>
          <a:p>
            <a:endParaRPr lang="it-IT" sz="1800" b="1" dirty="0">
              <a:latin typeface="Darker Grotesque" pitchFamily="2" charset="0"/>
            </a:endParaRPr>
          </a:p>
        </p:txBody>
      </p:sp>
    </p:spTree>
    <p:extLst>
      <p:ext uri="{BB962C8B-B14F-4D97-AF65-F5344CB8AC3E}">
        <p14:creationId xmlns:p14="http://schemas.microsoft.com/office/powerpoint/2010/main" val="177698598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1.38889E-6 2.34568E-6 L 0.28385 -0.30062 " pathEditMode="relative" rAng="0" ptsTypes="AA">
                                      <p:cBhvr>
                                        <p:cTn id="6" dur="1000" fill="hold"/>
                                        <p:tgtEl>
                                          <p:spTgt spid="6"/>
                                        </p:tgtEl>
                                        <p:attrNameLst>
                                          <p:attrName>ppt_x</p:attrName>
                                          <p:attrName>ppt_y</p:attrName>
                                        </p:attrNameLst>
                                      </p:cBhvr>
                                      <p:rCtr x="14184" y="-15031"/>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0-#ppt_w/2"/>
                                          </p:val>
                                        </p:tav>
                                        <p:tav tm="100000">
                                          <p:val>
                                            <p:strVal val="#ppt_x"/>
                                          </p:val>
                                        </p:tav>
                                      </p:tavLst>
                                    </p:anim>
                                    <p:anim calcmode="lin" valueType="num">
                                      <p:cBhvr additive="base">
                                        <p:cTn id="19"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nodePh="1">
                                  <p:stCondLst>
                                    <p:cond delay="0"/>
                                  </p:stCondLst>
                                  <p:endCondLst>
                                    <p:cond evt="begin" delay="0">
                                      <p:tn val="22"/>
                                    </p:cond>
                                  </p:end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1" grpId="0" animBg="1"/>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869945" y="2571750"/>
            <a:ext cx="2892056" cy="477054"/>
          </a:xfrm>
          <a:prstGeom prst="rect">
            <a:avLst/>
          </a:prstGeom>
          <a:noFill/>
        </p:spPr>
        <p:txBody>
          <a:bodyPr wrap="square" rtlCol="0">
            <a:spAutoFit/>
          </a:bodyPr>
          <a:lstStyle/>
          <a:p>
            <a:r>
              <a:rPr lang="it-IT" sz="2500" dirty="0">
                <a:solidFill>
                  <a:srgbClr val="D8255C"/>
                </a:solidFill>
                <a:latin typeface="Darker Grotesque SemiBold" pitchFamily="2" charset="0"/>
              </a:rPr>
              <a:t>L’IMPATTO</a:t>
            </a:r>
          </a:p>
        </p:txBody>
      </p:sp>
      <p:sp>
        <p:nvSpPr>
          <p:cNvPr id="7" name="Rettangolo con angoli arrotondati 6">
            <a:extLst>
              <a:ext uri="{FF2B5EF4-FFF2-40B4-BE49-F238E27FC236}">
                <a16:creationId xmlns:a16="http://schemas.microsoft.com/office/drawing/2014/main" id="{5200A4A2-526E-4CC9-A965-133EAC5A20BA}"/>
              </a:ext>
            </a:extLst>
          </p:cNvPr>
          <p:cNvSpPr/>
          <p:nvPr/>
        </p:nvSpPr>
        <p:spPr>
          <a:xfrm>
            <a:off x="2612007" y="1723144"/>
            <a:ext cx="5662048" cy="2174265"/>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latin typeface="Darker Grotesque" pitchFamily="2" charset="0"/>
              </a:rPr>
              <a:t>Il </a:t>
            </a:r>
            <a:r>
              <a:rPr lang="it-IT" sz="1800" b="1" dirty="0">
                <a:solidFill>
                  <a:srgbClr val="D8255C"/>
                </a:solidFill>
                <a:latin typeface="Darker Grotesque" pitchFamily="2" charset="0"/>
              </a:rPr>
              <a:t>cambiamento sostenibile di lungo periodo </a:t>
            </a:r>
            <a:r>
              <a:rPr lang="it-IT" sz="1800" dirty="0">
                <a:latin typeface="Darker Grotesque" pitchFamily="2" charset="0"/>
              </a:rPr>
              <a:t>(positivo o negativo; primario o secondario) nelle condizioni delle persone o nell’ambiente che l’intervento ha contribuito parzialmente a realizzare, poiché </a:t>
            </a:r>
            <a:r>
              <a:rPr lang="it-IT" sz="1800" b="1" dirty="0">
                <a:solidFill>
                  <a:srgbClr val="8BD2BD"/>
                </a:solidFill>
                <a:latin typeface="Darker Grotesque" pitchFamily="2" charset="0"/>
              </a:rPr>
              <a:t>influenzato anche da altre variabili esogene</a:t>
            </a:r>
            <a:r>
              <a:rPr lang="it-IT" sz="1800" dirty="0">
                <a:latin typeface="Darker Grotesque" pitchFamily="2" charset="0"/>
              </a:rPr>
              <a:t> (direttamente o indirettamente; con intenzione o inconsapevolmente).</a:t>
            </a:r>
          </a:p>
        </p:txBody>
      </p:sp>
    </p:spTree>
    <p:extLst>
      <p:ext uri="{BB962C8B-B14F-4D97-AF65-F5344CB8AC3E}">
        <p14:creationId xmlns:p14="http://schemas.microsoft.com/office/powerpoint/2010/main" val="299513946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869944" y="1357855"/>
            <a:ext cx="7081359" cy="2785378"/>
          </a:xfrm>
          <a:prstGeom prst="rect">
            <a:avLst/>
          </a:prstGeom>
          <a:noFill/>
        </p:spPr>
        <p:txBody>
          <a:bodyPr wrap="square" rtlCol="0">
            <a:spAutoFit/>
          </a:bodyPr>
          <a:lstStyle/>
          <a:p>
            <a:r>
              <a:rPr lang="it-IT" sz="2500" dirty="0">
                <a:solidFill>
                  <a:srgbClr val="D8255C"/>
                </a:solidFill>
                <a:latin typeface="Darker Grotesque SemiBold" pitchFamily="2" charset="0"/>
              </a:rPr>
              <a:t>Gli indicatori di impatto misurano:</a:t>
            </a:r>
          </a:p>
          <a:p>
            <a:endParaRPr lang="it-IT" sz="2500" dirty="0">
              <a:solidFill>
                <a:srgbClr val="D8255C"/>
              </a:solidFill>
              <a:latin typeface="Darker Grotesque SemiBold" pitchFamily="2" charset="0"/>
            </a:endParaRPr>
          </a:p>
          <a:p>
            <a:pPr marL="457200" indent="-457200">
              <a:buFont typeface="+mj-lt"/>
              <a:buAutoNum type="arabicPeriod"/>
            </a:pPr>
            <a:r>
              <a:rPr lang="it-IT" sz="2500" dirty="0">
                <a:latin typeface="Darker Grotesque" pitchFamily="2" charset="0"/>
              </a:rPr>
              <a:t>la </a:t>
            </a:r>
            <a:r>
              <a:rPr lang="it-IT" sz="2500" b="1" dirty="0">
                <a:solidFill>
                  <a:srgbClr val="8BD2BD"/>
                </a:solidFill>
                <a:latin typeface="Darker Grotesque" pitchFamily="2" charset="0"/>
              </a:rPr>
              <a:t>qualità e la quantità degli effetti di lungo periodo </a:t>
            </a:r>
            <a:r>
              <a:rPr lang="it-IT" sz="2500" dirty="0">
                <a:latin typeface="Darker Grotesque" pitchFamily="2" charset="0"/>
              </a:rPr>
              <a:t>generati dall’intervento;</a:t>
            </a:r>
          </a:p>
          <a:p>
            <a:pPr marL="457200" indent="-457200">
              <a:buFont typeface="+mj-lt"/>
              <a:buAutoNum type="arabicPeriod"/>
            </a:pPr>
            <a:r>
              <a:rPr lang="it-IT" sz="2500" dirty="0">
                <a:latin typeface="Darker Grotesque" pitchFamily="2" charset="0"/>
              </a:rPr>
              <a:t>i </a:t>
            </a:r>
            <a:r>
              <a:rPr lang="it-IT" sz="2500" b="1" dirty="0">
                <a:solidFill>
                  <a:srgbClr val="FFBA4C"/>
                </a:solidFill>
                <a:latin typeface="Darker Grotesque" pitchFamily="2" charset="0"/>
              </a:rPr>
              <a:t>cambiamenti nelle vite delle persone e lo sviluppo a livello globale</a:t>
            </a:r>
            <a:r>
              <a:rPr lang="it-IT" sz="2500" dirty="0">
                <a:latin typeface="Darker Grotesque" pitchFamily="2" charset="0"/>
              </a:rPr>
              <a:t>, sapendo che vi sono variabili esogene che lo influenzano.</a:t>
            </a:r>
          </a:p>
        </p:txBody>
      </p:sp>
    </p:spTree>
    <p:extLst>
      <p:ext uri="{BB962C8B-B14F-4D97-AF65-F5344CB8AC3E}">
        <p14:creationId xmlns:p14="http://schemas.microsoft.com/office/powerpoint/2010/main" val="332244869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1318437" y="1230680"/>
            <a:ext cx="6160103" cy="477054"/>
          </a:xfrm>
          <a:prstGeom prst="rect">
            <a:avLst/>
          </a:prstGeom>
          <a:noFill/>
        </p:spPr>
        <p:txBody>
          <a:bodyPr wrap="square" rtlCol="0">
            <a:spAutoFit/>
          </a:bodyPr>
          <a:lstStyle/>
          <a:p>
            <a:r>
              <a:rPr lang="it-IT" sz="2500" dirty="0">
                <a:solidFill>
                  <a:schemeClr val="tx1"/>
                </a:solidFill>
                <a:latin typeface="Darker Grotesque SemiBold" pitchFamily="2" charset="0"/>
              </a:rPr>
              <a:t>ALCUNI METODI DI VALUTAZIONE D’IMPATTO</a:t>
            </a:r>
            <a:endParaRPr lang="it-IT" sz="2500" dirty="0">
              <a:solidFill>
                <a:schemeClr val="tx1"/>
              </a:solidFill>
              <a:latin typeface="Darker Grotesque" pitchFamily="2" charset="0"/>
            </a:endParaRPr>
          </a:p>
        </p:txBody>
      </p:sp>
      <p:sp>
        <p:nvSpPr>
          <p:cNvPr id="3" name="Rettangolo con angoli arrotondati 2">
            <a:extLst>
              <a:ext uri="{FF2B5EF4-FFF2-40B4-BE49-F238E27FC236}">
                <a16:creationId xmlns:a16="http://schemas.microsoft.com/office/drawing/2014/main" id="{2C2CADAB-3448-426B-8128-B42BB105EDE5}"/>
              </a:ext>
            </a:extLst>
          </p:cNvPr>
          <p:cNvSpPr/>
          <p:nvPr/>
        </p:nvSpPr>
        <p:spPr>
          <a:xfrm>
            <a:off x="677864" y="1854363"/>
            <a:ext cx="3348485" cy="584775"/>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Valutazione di impatto controfattuale</a:t>
            </a:r>
          </a:p>
        </p:txBody>
      </p:sp>
      <p:sp>
        <p:nvSpPr>
          <p:cNvPr id="11" name="Rettangolo con angoli arrotondati 10">
            <a:extLst>
              <a:ext uri="{FF2B5EF4-FFF2-40B4-BE49-F238E27FC236}">
                <a16:creationId xmlns:a16="http://schemas.microsoft.com/office/drawing/2014/main" id="{3B982969-8D60-4B56-83ED-460CD62C1801}"/>
              </a:ext>
            </a:extLst>
          </p:cNvPr>
          <p:cNvSpPr/>
          <p:nvPr/>
        </p:nvSpPr>
        <p:spPr>
          <a:xfrm>
            <a:off x="4810539" y="1854363"/>
            <a:ext cx="3655597" cy="584775"/>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SROI (Ritorno Sociale dell’Investimento)</a:t>
            </a:r>
          </a:p>
        </p:txBody>
      </p:sp>
      <p:sp>
        <p:nvSpPr>
          <p:cNvPr id="12" name="Rettangolo con angoli arrotondati 11">
            <a:extLst>
              <a:ext uri="{FF2B5EF4-FFF2-40B4-BE49-F238E27FC236}">
                <a16:creationId xmlns:a16="http://schemas.microsoft.com/office/drawing/2014/main" id="{FF092E99-8013-4E03-8EC7-D70E2D2FFDF1}"/>
              </a:ext>
            </a:extLst>
          </p:cNvPr>
          <p:cNvSpPr/>
          <p:nvPr/>
        </p:nvSpPr>
        <p:spPr>
          <a:xfrm>
            <a:off x="610446" y="2492231"/>
            <a:ext cx="3483319" cy="2296427"/>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a:latin typeface="Darker Grotesque Black" pitchFamily="2" charset="0"/>
              </a:rPr>
              <a:t>L’impatto non è la differenza tra il prima e il dopo.</a:t>
            </a:r>
          </a:p>
          <a:p>
            <a:r>
              <a:rPr lang="it-IT" sz="1600" dirty="0">
                <a:latin typeface="Darker Grotesque Black" pitchFamily="2" charset="0"/>
              </a:rPr>
              <a:t>L’impatto è la differenza tra quello che è successo con il patto (fattuale) e quello che succede senza patto (intervento controfattuale).</a:t>
            </a:r>
          </a:p>
        </p:txBody>
      </p:sp>
      <p:sp>
        <p:nvSpPr>
          <p:cNvPr id="13" name="Rettangolo con angoli arrotondati 12">
            <a:extLst>
              <a:ext uri="{FF2B5EF4-FFF2-40B4-BE49-F238E27FC236}">
                <a16:creationId xmlns:a16="http://schemas.microsoft.com/office/drawing/2014/main" id="{102FE6AB-3A37-4E23-8E51-471374DE9C68}"/>
              </a:ext>
            </a:extLst>
          </p:cNvPr>
          <p:cNvSpPr/>
          <p:nvPr/>
        </p:nvSpPr>
        <p:spPr>
          <a:xfrm>
            <a:off x="4810539" y="2492231"/>
            <a:ext cx="3655597" cy="2296427"/>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Impatto/Valore di input</a:t>
            </a:r>
          </a:p>
          <a:p>
            <a:r>
              <a:rPr lang="it-IT" sz="1600" dirty="0">
                <a:latin typeface="Darker Grotesque Black" pitchFamily="2" charset="0"/>
              </a:rPr>
              <a:t>Presuppone l’analisi dell’impatto rispetto alla quantità di soldi investiti. Può essere utile a chi finanzia o all’ente pubblico. Non è tuttavia un metodo facile e poco costoso.</a:t>
            </a:r>
          </a:p>
        </p:txBody>
      </p:sp>
    </p:spTree>
    <p:extLst>
      <p:ext uri="{BB962C8B-B14F-4D97-AF65-F5344CB8AC3E}">
        <p14:creationId xmlns:p14="http://schemas.microsoft.com/office/powerpoint/2010/main" val="57917385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righ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P spid="11"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869944" y="1250134"/>
            <a:ext cx="7081359" cy="3754874"/>
          </a:xfrm>
          <a:prstGeom prst="rect">
            <a:avLst/>
          </a:prstGeom>
          <a:noFill/>
        </p:spPr>
        <p:txBody>
          <a:bodyPr wrap="square" rtlCol="0">
            <a:spAutoFit/>
          </a:bodyPr>
          <a:lstStyle/>
          <a:p>
            <a:r>
              <a:rPr lang="it-IT" sz="2500" dirty="0">
                <a:solidFill>
                  <a:srgbClr val="D8255C"/>
                </a:solidFill>
                <a:latin typeface="Darker Grotesque SemiBold" pitchFamily="2" charset="0"/>
              </a:rPr>
              <a:t>Come fare M&amp;V per raccontare i patti?</a:t>
            </a:r>
          </a:p>
          <a:p>
            <a:pPr marL="457200" indent="-457200">
              <a:buFont typeface="+mj-lt"/>
              <a:buAutoNum type="arabicPeriod"/>
            </a:pPr>
            <a:r>
              <a:rPr lang="it-IT" sz="2200" dirty="0">
                <a:latin typeface="Darker Grotesque" pitchFamily="2" charset="0"/>
              </a:rPr>
              <a:t>Comunicare anche con le </a:t>
            </a:r>
            <a:r>
              <a:rPr lang="it-IT" sz="2200" b="1" dirty="0">
                <a:solidFill>
                  <a:srgbClr val="8BD2BD"/>
                </a:solidFill>
                <a:latin typeface="Darker Grotesque" pitchFamily="2" charset="0"/>
              </a:rPr>
              <a:t>buone prassi</a:t>
            </a:r>
            <a:r>
              <a:rPr lang="it-IT" sz="2200" dirty="0">
                <a:latin typeface="Darker Grotesque" pitchFamily="2" charset="0"/>
              </a:rPr>
              <a:t>: attraverso le buone prassi posso raccontare le esperienze che hanno funzionato meglio per replicarle in altri contesti;</a:t>
            </a:r>
          </a:p>
          <a:p>
            <a:pPr marL="457200" indent="-457200">
              <a:buFont typeface="+mj-lt"/>
              <a:buAutoNum type="arabicPeriod"/>
            </a:pPr>
            <a:r>
              <a:rPr lang="it-IT" sz="2200" dirty="0">
                <a:latin typeface="Darker Grotesque" pitchFamily="2" charset="0"/>
              </a:rPr>
              <a:t>Con le storie di ognuno – </a:t>
            </a:r>
            <a:r>
              <a:rPr lang="it-IT" sz="2200" b="1" dirty="0">
                <a:solidFill>
                  <a:srgbClr val="FFBA4C"/>
                </a:solidFill>
                <a:latin typeface="Darker Grotesque" pitchFamily="2" charset="0"/>
              </a:rPr>
              <a:t>storytelling</a:t>
            </a:r>
            <a:r>
              <a:rPr lang="it-IT" sz="2200" dirty="0">
                <a:latin typeface="Darker Grotesque" pitchFamily="2" charset="0"/>
              </a:rPr>
              <a:t>:</a:t>
            </a:r>
          </a:p>
          <a:p>
            <a:pPr marL="457200" lvl="2" indent="-457200">
              <a:buFont typeface="Arial" panose="020B0604020202020204" pitchFamily="34" charset="0"/>
              <a:buChar char="•"/>
            </a:pPr>
            <a:r>
              <a:rPr lang="it-IT" sz="2000" dirty="0">
                <a:latin typeface="Darker Grotesque" pitchFamily="2" charset="0"/>
              </a:rPr>
              <a:t>raccontare le storie dei </a:t>
            </a:r>
            <a:r>
              <a:rPr lang="it-IT" sz="2000" b="1" dirty="0">
                <a:latin typeface="Darker Grotesque" pitchFamily="2" charset="0"/>
              </a:rPr>
              <a:t>protagonisti</a:t>
            </a:r>
            <a:r>
              <a:rPr lang="it-IT" sz="2000" dirty="0">
                <a:latin typeface="Darker Grotesque" pitchFamily="2" charset="0"/>
              </a:rPr>
              <a:t> perché crea empatia ed emozione;</a:t>
            </a:r>
          </a:p>
          <a:p>
            <a:pPr marL="457200" lvl="2" indent="-457200">
              <a:buFont typeface="Arial" panose="020B0604020202020204" pitchFamily="34" charset="0"/>
              <a:buChar char="•"/>
            </a:pPr>
            <a:r>
              <a:rPr lang="it-IT" sz="2000" dirty="0">
                <a:latin typeface="Darker Grotesque" pitchFamily="2" charset="0"/>
              </a:rPr>
              <a:t>avvalorare anche attraverso i </a:t>
            </a:r>
            <a:r>
              <a:rPr lang="it-IT" sz="2000" b="1" dirty="0">
                <a:latin typeface="Darker Grotesque" pitchFamily="2" charset="0"/>
              </a:rPr>
              <a:t>dati</a:t>
            </a:r>
            <a:r>
              <a:rPr lang="it-IT" sz="2000" dirty="0">
                <a:latin typeface="Darker Grotesque" pitchFamily="2" charset="0"/>
              </a:rPr>
              <a:t> per dare idea di un cambiamento importante in atto;</a:t>
            </a:r>
          </a:p>
          <a:p>
            <a:pPr marL="457200" lvl="2" indent="-457200">
              <a:buFont typeface="Arial" panose="020B0604020202020204" pitchFamily="34" charset="0"/>
              <a:buChar char="•"/>
            </a:pPr>
            <a:r>
              <a:rPr lang="it-IT" sz="2000" dirty="0">
                <a:latin typeface="Darker Grotesque" pitchFamily="2" charset="0"/>
              </a:rPr>
              <a:t>evidenziare che dietro c’è un </a:t>
            </a:r>
            <a:r>
              <a:rPr lang="it-IT" sz="2000" b="1" dirty="0">
                <a:latin typeface="Darker Grotesque" pitchFamily="2" charset="0"/>
              </a:rPr>
              <a:t>progetto</a:t>
            </a:r>
            <a:r>
              <a:rPr lang="it-IT" sz="2000" dirty="0">
                <a:latin typeface="Darker Grotesque" pitchFamily="2" charset="0"/>
              </a:rPr>
              <a:t>: non solo un sogno!</a:t>
            </a:r>
          </a:p>
          <a:p>
            <a:pPr marL="457200" lvl="2" indent="-457200">
              <a:buFont typeface="Arial" panose="020B0604020202020204" pitchFamily="34" charset="0"/>
              <a:buChar char="•"/>
            </a:pPr>
            <a:endParaRPr lang="it-IT" sz="2500" dirty="0">
              <a:latin typeface="Darker Grotesque" pitchFamily="2" charset="0"/>
            </a:endParaRPr>
          </a:p>
        </p:txBody>
      </p:sp>
    </p:spTree>
    <p:extLst>
      <p:ext uri="{BB962C8B-B14F-4D97-AF65-F5344CB8AC3E}">
        <p14:creationId xmlns:p14="http://schemas.microsoft.com/office/powerpoint/2010/main" val="337696843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1000"/>
                                        <p:tgtEl>
                                          <p:spTgt spid="6">
                                            <p:txEl>
                                              <p:pRg st="3" end="3"/>
                                            </p:txEl>
                                          </p:spTgt>
                                        </p:tgtEl>
                                      </p:cBhvr>
                                    </p:animEffect>
                                    <p:anim calcmode="lin" valueType="num">
                                      <p:cBhvr>
                                        <p:cTn id="2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1000"/>
                                        <p:tgtEl>
                                          <p:spTgt spid="6">
                                            <p:txEl>
                                              <p:pRg st="4" end="4"/>
                                            </p:txEl>
                                          </p:spTgt>
                                        </p:tgtEl>
                                      </p:cBhvr>
                                    </p:animEffect>
                                    <p:anim calcmode="lin" valueType="num">
                                      <p:cBhvr>
                                        <p:cTn id="3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fade">
                                      <p:cBhvr>
                                        <p:cTn id="39" dur="1000"/>
                                        <p:tgtEl>
                                          <p:spTgt spid="6">
                                            <p:txEl>
                                              <p:pRg st="5" end="5"/>
                                            </p:txEl>
                                          </p:spTgt>
                                        </p:tgtEl>
                                      </p:cBhvr>
                                    </p:animEffect>
                                    <p:anim calcmode="lin" valueType="num">
                                      <p:cBhvr>
                                        <p:cTn id="4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6" name="CasellaDiTesto 5">
            <a:extLst>
              <a:ext uri="{FF2B5EF4-FFF2-40B4-BE49-F238E27FC236}">
                <a16:creationId xmlns:a16="http://schemas.microsoft.com/office/drawing/2014/main" id="{D0F20752-6249-4098-A923-904F9A4B7B50}"/>
              </a:ext>
            </a:extLst>
          </p:cNvPr>
          <p:cNvSpPr txBox="1"/>
          <p:nvPr/>
        </p:nvSpPr>
        <p:spPr>
          <a:xfrm>
            <a:off x="544147" y="1025973"/>
            <a:ext cx="7578630" cy="707886"/>
          </a:xfrm>
          <a:prstGeom prst="rect">
            <a:avLst/>
          </a:prstGeom>
          <a:noFill/>
        </p:spPr>
        <p:txBody>
          <a:bodyPr wrap="square" rtlCol="0">
            <a:spAutoFit/>
          </a:bodyPr>
          <a:lstStyle/>
          <a:p>
            <a:r>
              <a:rPr lang="it-IT" sz="2000" dirty="0">
                <a:solidFill>
                  <a:schemeClr val="tx1"/>
                </a:solidFill>
                <a:latin typeface="Darker Grotesque SemiBold" pitchFamily="2" charset="0"/>
              </a:rPr>
              <a:t>Ricapitolando, il M&amp;V partecipato è un processo di apprendimento </a:t>
            </a:r>
          </a:p>
          <a:p>
            <a:r>
              <a:rPr lang="it-IT" sz="2000" dirty="0">
                <a:solidFill>
                  <a:schemeClr val="tx1"/>
                </a:solidFill>
                <a:latin typeface="Darker Grotesque SemiBold" pitchFamily="2" charset="0"/>
              </a:rPr>
              <a:t>e conoscenze reciproche, il cui risultato favorisce la comunicazione.</a:t>
            </a:r>
          </a:p>
        </p:txBody>
      </p:sp>
      <p:sp>
        <p:nvSpPr>
          <p:cNvPr id="3" name="Rettangolo con angoli arrotondati 2">
            <a:extLst>
              <a:ext uri="{FF2B5EF4-FFF2-40B4-BE49-F238E27FC236}">
                <a16:creationId xmlns:a16="http://schemas.microsoft.com/office/drawing/2014/main" id="{2C2CADAB-3448-426B-8128-B42BB105EDE5}"/>
              </a:ext>
            </a:extLst>
          </p:cNvPr>
          <p:cNvSpPr/>
          <p:nvPr/>
        </p:nvSpPr>
        <p:spPr>
          <a:xfrm>
            <a:off x="677865" y="1854363"/>
            <a:ext cx="2428406" cy="584775"/>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SPERIMENTAZIONE</a:t>
            </a:r>
          </a:p>
        </p:txBody>
      </p:sp>
      <p:sp>
        <p:nvSpPr>
          <p:cNvPr id="11" name="Rettangolo con angoli arrotondati 10">
            <a:extLst>
              <a:ext uri="{FF2B5EF4-FFF2-40B4-BE49-F238E27FC236}">
                <a16:creationId xmlns:a16="http://schemas.microsoft.com/office/drawing/2014/main" id="{3B982969-8D60-4B56-83ED-460CD62C1801}"/>
              </a:ext>
            </a:extLst>
          </p:cNvPr>
          <p:cNvSpPr/>
          <p:nvPr/>
        </p:nvSpPr>
        <p:spPr>
          <a:xfrm>
            <a:off x="6037731" y="1854363"/>
            <a:ext cx="2428405" cy="584775"/>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EMPOWERMENT</a:t>
            </a:r>
          </a:p>
        </p:txBody>
      </p:sp>
      <p:sp>
        <p:nvSpPr>
          <p:cNvPr id="12" name="Rettangolo con angoli arrotondati 11">
            <a:extLst>
              <a:ext uri="{FF2B5EF4-FFF2-40B4-BE49-F238E27FC236}">
                <a16:creationId xmlns:a16="http://schemas.microsoft.com/office/drawing/2014/main" id="{FF092E99-8013-4E03-8EC7-D70E2D2FFDF1}"/>
              </a:ext>
            </a:extLst>
          </p:cNvPr>
          <p:cNvSpPr/>
          <p:nvPr/>
        </p:nvSpPr>
        <p:spPr>
          <a:xfrm>
            <a:off x="644154" y="2492231"/>
            <a:ext cx="2495825" cy="2296427"/>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Monitorare per comunicare meglio tra i diversi soggetti del patto, per gestire meglio e indicare un modello di riferimento comune.</a:t>
            </a:r>
          </a:p>
        </p:txBody>
      </p:sp>
      <p:sp>
        <p:nvSpPr>
          <p:cNvPr id="13" name="Rettangolo con angoli arrotondati 12">
            <a:extLst>
              <a:ext uri="{FF2B5EF4-FFF2-40B4-BE49-F238E27FC236}">
                <a16:creationId xmlns:a16="http://schemas.microsoft.com/office/drawing/2014/main" id="{102FE6AB-3A37-4E23-8E51-471374DE9C68}"/>
              </a:ext>
            </a:extLst>
          </p:cNvPr>
          <p:cNvSpPr/>
          <p:nvPr/>
        </p:nvSpPr>
        <p:spPr>
          <a:xfrm>
            <a:off x="6037731" y="2492231"/>
            <a:ext cx="2428405" cy="2296427"/>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Comunicare per  raccontare agli altri e per rendere tutti più consapevoli delle proprie capacità...zioni.</a:t>
            </a:r>
          </a:p>
        </p:txBody>
      </p:sp>
      <p:sp>
        <p:nvSpPr>
          <p:cNvPr id="14" name="Rettangolo con angoli arrotondati 13">
            <a:extLst>
              <a:ext uri="{FF2B5EF4-FFF2-40B4-BE49-F238E27FC236}">
                <a16:creationId xmlns:a16="http://schemas.microsoft.com/office/drawing/2014/main" id="{50C50AAF-36FE-4251-824C-2D9D3628775A}"/>
              </a:ext>
            </a:extLst>
          </p:cNvPr>
          <p:cNvSpPr/>
          <p:nvPr/>
        </p:nvSpPr>
        <p:spPr>
          <a:xfrm>
            <a:off x="3393325" y="1854363"/>
            <a:ext cx="2428406" cy="584775"/>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VALORIZZAZIONE</a:t>
            </a:r>
          </a:p>
        </p:txBody>
      </p:sp>
      <p:sp>
        <p:nvSpPr>
          <p:cNvPr id="15" name="Rettangolo con angoli arrotondati 14">
            <a:extLst>
              <a:ext uri="{FF2B5EF4-FFF2-40B4-BE49-F238E27FC236}">
                <a16:creationId xmlns:a16="http://schemas.microsoft.com/office/drawing/2014/main" id="{56E1CB9E-F93D-4EAD-B5B0-6933E699A5CC}"/>
              </a:ext>
            </a:extLst>
          </p:cNvPr>
          <p:cNvSpPr/>
          <p:nvPr/>
        </p:nvSpPr>
        <p:spPr>
          <a:xfrm>
            <a:off x="3325906" y="2492231"/>
            <a:ext cx="2495825" cy="2296427"/>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Valorizzare per rendere «visibile» ciò che si crea, ciò che vale del patto per ogni partecipante.</a:t>
            </a:r>
          </a:p>
        </p:txBody>
      </p:sp>
      <p:sp>
        <p:nvSpPr>
          <p:cNvPr id="4" name="Ovale 3">
            <a:extLst>
              <a:ext uri="{FF2B5EF4-FFF2-40B4-BE49-F238E27FC236}">
                <a16:creationId xmlns:a16="http://schemas.microsoft.com/office/drawing/2014/main" id="{FC870F02-3C96-4926-9F20-BCE714E2B91C}"/>
              </a:ext>
            </a:extLst>
          </p:cNvPr>
          <p:cNvSpPr/>
          <p:nvPr/>
        </p:nvSpPr>
        <p:spPr>
          <a:xfrm>
            <a:off x="1685599" y="2325471"/>
            <a:ext cx="412937" cy="434361"/>
          </a:xfrm>
          <a:prstGeom prst="ellipse">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Darker Grotesque Black" pitchFamily="2" charset="0"/>
              </a:rPr>
              <a:t>1</a:t>
            </a:r>
          </a:p>
        </p:txBody>
      </p:sp>
      <p:sp>
        <p:nvSpPr>
          <p:cNvPr id="16" name="Ovale 15">
            <a:extLst>
              <a:ext uri="{FF2B5EF4-FFF2-40B4-BE49-F238E27FC236}">
                <a16:creationId xmlns:a16="http://schemas.microsoft.com/office/drawing/2014/main" id="{B4A5E883-6AFF-4D1F-9BF9-758E6DC25314}"/>
              </a:ext>
            </a:extLst>
          </p:cNvPr>
          <p:cNvSpPr/>
          <p:nvPr/>
        </p:nvSpPr>
        <p:spPr>
          <a:xfrm>
            <a:off x="4401059" y="2333682"/>
            <a:ext cx="412937" cy="434361"/>
          </a:xfrm>
          <a:prstGeom prst="ellipse">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Darker Grotesque Black" pitchFamily="2" charset="0"/>
              </a:rPr>
              <a:t>2</a:t>
            </a:r>
          </a:p>
        </p:txBody>
      </p:sp>
      <p:sp>
        <p:nvSpPr>
          <p:cNvPr id="17" name="Ovale 16">
            <a:extLst>
              <a:ext uri="{FF2B5EF4-FFF2-40B4-BE49-F238E27FC236}">
                <a16:creationId xmlns:a16="http://schemas.microsoft.com/office/drawing/2014/main" id="{686598F6-B8F6-4E46-8C13-0E812710FF94}"/>
              </a:ext>
            </a:extLst>
          </p:cNvPr>
          <p:cNvSpPr/>
          <p:nvPr/>
        </p:nvSpPr>
        <p:spPr>
          <a:xfrm>
            <a:off x="7116519" y="2333681"/>
            <a:ext cx="412937" cy="434361"/>
          </a:xfrm>
          <a:prstGeom prst="ellipse">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Darker Grotesque Black" pitchFamily="2" charset="0"/>
              </a:rPr>
              <a:t>3</a:t>
            </a:r>
          </a:p>
        </p:txBody>
      </p:sp>
    </p:spTree>
    <p:extLst>
      <p:ext uri="{BB962C8B-B14F-4D97-AF65-F5344CB8AC3E}">
        <p14:creationId xmlns:p14="http://schemas.microsoft.com/office/powerpoint/2010/main" val="253190112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anim calcmode="lin" valueType="num">
                                      <p:cBhvr>
                                        <p:cTn id="11" dur="1000" fill="hold"/>
                                        <p:tgtEl>
                                          <p:spTgt spid="3"/>
                                        </p:tgtEl>
                                        <p:attrNameLst>
                                          <p:attrName>ppt_x</p:attrName>
                                        </p:attrNameLst>
                                      </p:cBhvr>
                                      <p:tavLst>
                                        <p:tav tm="0">
                                          <p:val>
                                            <p:strVal val="#ppt_x"/>
                                          </p:val>
                                        </p:tav>
                                        <p:tav tm="100000">
                                          <p:val>
                                            <p:strVal val="#ppt_x"/>
                                          </p:val>
                                        </p:tav>
                                      </p:tavLst>
                                    </p:anim>
                                    <p:anim calcmode="lin" valueType="num">
                                      <p:cBhvr>
                                        <p:cTn id="12" dur="1000" fill="hold"/>
                                        <p:tgtEl>
                                          <p:spTgt spid="3"/>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par>
                                <p:cTn id="23" presetID="47"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1000"/>
                                        <p:tgtEl>
                                          <p:spTgt spid="15"/>
                                        </p:tgtEl>
                                      </p:cBhvr>
                                    </p:animEffect>
                                    <p:anim calcmode="lin" valueType="num">
                                      <p:cBhvr>
                                        <p:cTn id="31" dur="1000" fill="hold"/>
                                        <p:tgtEl>
                                          <p:spTgt spid="15"/>
                                        </p:tgtEl>
                                        <p:attrNameLst>
                                          <p:attrName>ppt_x</p:attrName>
                                        </p:attrNameLst>
                                      </p:cBhvr>
                                      <p:tavLst>
                                        <p:tav tm="0">
                                          <p:val>
                                            <p:strVal val="#ppt_x"/>
                                          </p:val>
                                        </p:tav>
                                        <p:tav tm="100000">
                                          <p:val>
                                            <p:strVal val="#ppt_x"/>
                                          </p:val>
                                        </p:tav>
                                      </p:tavLst>
                                    </p:anim>
                                    <p:anim calcmode="lin" valueType="num">
                                      <p:cBhvr>
                                        <p:cTn id="3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P spid="13" grpId="0" animBg="1"/>
      <p:bldP spid="14" grpId="0" animBg="1"/>
      <p:bldP spid="15" grpId="0" animBg="1"/>
      <p:bldP spid="4" grpId="0" animBg="1"/>
      <p:bldP spid="16" grpId="0" animBg="1"/>
      <p:bldP spid="1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p:nvPr/>
        </p:nvCxnSpPr>
        <p:spPr>
          <a:xfrm flipV="1">
            <a:off x="574158" y="531628"/>
            <a:ext cx="8197702" cy="396000"/>
          </a:xfrm>
          <a:prstGeom prst="bentConnector3">
            <a:avLst/>
          </a:prstGeom>
        </p:spPr>
        <p:style>
          <a:lnRef idx="2">
            <a:schemeClr val="accent4"/>
          </a:lnRef>
          <a:fillRef idx="0">
            <a:schemeClr val="accent4"/>
          </a:fillRef>
          <a:effectRef idx="1">
            <a:schemeClr val="accent4"/>
          </a:effectRef>
          <a:fontRef idx="minor">
            <a:schemeClr val="tx1"/>
          </a:fontRef>
        </p:style>
      </p:cxnSp>
      <p:sp>
        <p:nvSpPr>
          <p:cNvPr id="9" name="CasellaDiTesto 8">
            <a:extLst>
              <a:ext uri="{FF2B5EF4-FFF2-40B4-BE49-F238E27FC236}">
                <a16:creationId xmlns:a16="http://schemas.microsoft.com/office/drawing/2014/main" id="{BBAA7306-9DE9-46A3-AA69-1276F830E571}"/>
              </a:ext>
            </a:extLst>
          </p:cNvPr>
          <p:cNvSpPr txBox="1"/>
          <p:nvPr/>
        </p:nvSpPr>
        <p:spPr>
          <a:xfrm>
            <a:off x="3454400" y="465931"/>
            <a:ext cx="1358900" cy="477054"/>
          </a:xfrm>
          <a:prstGeom prst="rect">
            <a:avLst/>
          </a:prstGeom>
          <a:noFill/>
        </p:spPr>
        <p:txBody>
          <a:bodyPr wrap="square" rtlCol="0">
            <a:spAutoFit/>
          </a:bodyPr>
          <a:lstStyle/>
          <a:p>
            <a:r>
              <a:rPr lang="it-IT" sz="2500" b="1" dirty="0">
                <a:solidFill>
                  <a:schemeClr val="tx1"/>
                </a:solidFill>
                <a:latin typeface="Darker Grotesque ExtraBold" pitchFamily="2" charset="0"/>
              </a:rPr>
              <a:t>INDICE</a:t>
            </a:r>
          </a:p>
        </p:txBody>
      </p:sp>
      <p:sp>
        <p:nvSpPr>
          <p:cNvPr id="10" name="Freccia a pentagono 9">
            <a:extLst>
              <a:ext uri="{FF2B5EF4-FFF2-40B4-BE49-F238E27FC236}">
                <a16:creationId xmlns:a16="http://schemas.microsoft.com/office/drawing/2014/main" id="{BA369C50-0F4E-4378-A7F4-79B060F57A79}"/>
              </a:ext>
            </a:extLst>
          </p:cNvPr>
          <p:cNvSpPr/>
          <p:nvPr/>
        </p:nvSpPr>
        <p:spPr>
          <a:xfrm>
            <a:off x="574158" y="1435395"/>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           Beni comuni: la terza via di Elinor </a:t>
            </a:r>
            <a:r>
              <a:rPr lang="it-IT" altLang="it-IT" sz="1800" b="1" dirty="0" err="1">
                <a:solidFill>
                  <a:schemeClr val="tx1"/>
                </a:solidFill>
                <a:latin typeface="Darker Grotesque" pitchFamily="2" charset="0"/>
                <a:ea typeface="Tahoma" panose="020B0604030504040204" pitchFamily="34" charset="0"/>
                <a:cs typeface="Tahoma" panose="020B0604030504040204" pitchFamily="34" charset="0"/>
              </a:rPr>
              <a:t>Ostrom</a:t>
            </a:r>
            <a:endParaRPr lang="it-IT" altLang="it-IT" sz="1800" b="1" dirty="0">
              <a:solidFill>
                <a:schemeClr val="tx1"/>
              </a:solidFill>
              <a:latin typeface="Darker Grotesque" pitchFamily="2" charset="0"/>
              <a:ea typeface="Tahoma" panose="020B0604030504040204" pitchFamily="34" charset="0"/>
              <a:cs typeface="Tahoma" panose="020B0604030504040204" pitchFamily="34" charset="0"/>
            </a:endParaRPr>
          </a:p>
        </p:txBody>
      </p:sp>
      <p:sp>
        <p:nvSpPr>
          <p:cNvPr id="13" name="Freccia a pentagono 12">
            <a:extLst>
              <a:ext uri="{FF2B5EF4-FFF2-40B4-BE49-F238E27FC236}">
                <a16:creationId xmlns:a16="http://schemas.microsoft.com/office/drawing/2014/main" id="{287E2C98-B972-4ACF-9B63-BEEBECFA191A}"/>
              </a:ext>
            </a:extLst>
          </p:cNvPr>
          <p:cNvSpPr/>
          <p:nvPr/>
        </p:nvSpPr>
        <p:spPr>
          <a:xfrm>
            <a:off x="574158" y="2161954"/>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1"/>
                </a:solidFill>
                <a:latin typeface="Darker Grotesque "/>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4" name="Freccia a pentagono 13">
            <a:extLst>
              <a:ext uri="{FF2B5EF4-FFF2-40B4-BE49-F238E27FC236}">
                <a16:creationId xmlns:a16="http://schemas.microsoft.com/office/drawing/2014/main" id="{0B613C43-A798-4FCC-B1EA-834F9B560D4B}"/>
              </a:ext>
            </a:extLst>
          </p:cNvPr>
          <p:cNvSpPr/>
          <p:nvPr/>
        </p:nvSpPr>
        <p:spPr>
          <a:xfrm>
            <a:off x="574158" y="2888513"/>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2" name="Freccia a pentagono 1">
            <a:extLst>
              <a:ext uri="{FF2B5EF4-FFF2-40B4-BE49-F238E27FC236}">
                <a16:creationId xmlns:a16="http://schemas.microsoft.com/office/drawing/2014/main" id="{A0F591CA-6AA2-4A4A-A0D3-FE2E13DA13D0}"/>
              </a:ext>
            </a:extLst>
          </p:cNvPr>
          <p:cNvSpPr/>
          <p:nvPr/>
        </p:nvSpPr>
        <p:spPr>
          <a:xfrm>
            <a:off x="574158" y="143592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1</a:t>
            </a:r>
          </a:p>
        </p:txBody>
      </p:sp>
      <p:sp>
        <p:nvSpPr>
          <p:cNvPr id="11" name="Freccia a pentagono 10">
            <a:extLst>
              <a:ext uri="{FF2B5EF4-FFF2-40B4-BE49-F238E27FC236}">
                <a16:creationId xmlns:a16="http://schemas.microsoft.com/office/drawing/2014/main" id="{7C966DA7-9155-4941-9E6F-38A0E8C85290}"/>
              </a:ext>
            </a:extLst>
          </p:cNvPr>
          <p:cNvSpPr/>
          <p:nvPr/>
        </p:nvSpPr>
        <p:spPr>
          <a:xfrm>
            <a:off x="574158" y="2159887"/>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2</a:t>
            </a:r>
          </a:p>
        </p:txBody>
      </p:sp>
      <p:sp>
        <p:nvSpPr>
          <p:cNvPr id="12" name="Freccia a pentagono 11">
            <a:extLst>
              <a:ext uri="{FF2B5EF4-FFF2-40B4-BE49-F238E27FC236}">
                <a16:creationId xmlns:a16="http://schemas.microsoft.com/office/drawing/2014/main" id="{A5713692-1E60-497A-BDCD-717FF59EBD40}"/>
              </a:ext>
            </a:extLst>
          </p:cNvPr>
          <p:cNvSpPr/>
          <p:nvPr/>
        </p:nvSpPr>
        <p:spPr>
          <a:xfrm>
            <a:off x="574158" y="2899674"/>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3</a:t>
            </a:r>
          </a:p>
        </p:txBody>
      </p:sp>
    </p:spTree>
    <p:extLst>
      <p:ext uri="{BB962C8B-B14F-4D97-AF65-F5344CB8AC3E}">
        <p14:creationId xmlns:p14="http://schemas.microsoft.com/office/powerpoint/2010/main" val="21263127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0"/>
                                        </p:tgtEl>
                                      </p:cBhvr>
                                    </p:animEffect>
                                    <p:anim calcmode="lin" valueType="num">
                                      <p:cBhvr>
                                        <p:cTn id="12" dur="1000"/>
                                        <p:tgtEl>
                                          <p:spTgt spid="10"/>
                                        </p:tgtEl>
                                        <p:attrNameLst>
                                          <p:attrName>ppt_x</p:attrName>
                                        </p:attrNameLst>
                                      </p:cBhvr>
                                      <p:tavLst>
                                        <p:tav tm="0">
                                          <p:val>
                                            <p:strVal val="ppt_x"/>
                                          </p:val>
                                        </p:tav>
                                        <p:tav tm="100000">
                                          <p:val>
                                            <p:strVal val="ppt_x"/>
                                          </p:val>
                                        </p:tav>
                                      </p:tavLst>
                                    </p:anim>
                                    <p:anim calcmode="lin" valueType="num">
                                      <p:cBhvr>
                                        <p:cTn id="13" dur="1000"/>
                                        <p:tgtEl>
                                          <p:spTgt spid="10"/>
                                        </p:tgtEl>
                                        <p:attrNameLst>
                                          <p:attrName>ppt_y</p:attrName>
                                        </p:attrNameLst>
                                      </p:cBhvr>
                                      <p:tavLst>
                                        <p:tav tm="0">
                                          <p:val>
                                            <p:strVal val="ppt_y"/>
                                          </p:val>
                                        </p:tav>
                                        <p:tav tm="100000">
                                          <p:val>
                                            <p:strVal val="ppt_y+.1"/>
                                          </p:val>
                                        </p:tav>
                                      </p:tavLst>
                                    </p:anim>
                                    <p:set>
                                      <p:cBhvr>
                                        <p:cTn id="14" dur="1" fill="hold">
                                          <p:stCondLst>
                                            <p:cond delay="999"/>
                                          </p:stCondLst>
                                        </p:cTn>
                                        <p:tgtEl>
                                          <p:spTgt spid="10"/>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1"/>
                                        </p:tgtEl>
                                      </p:cBhvr>
                                    </p:animEffect>
                                    <p:anim calcmode="lin" valueType="num">
                                      <p:cBhvr>
                                        <p:cTn id="17" dur="1000"/>
                                        <p:tgtEl>
                                          <p:spTgt spid="11"/>
                                        </p:tgtEl>
                                        <p:attrNameLst>
                                          <p:attrName>ppt_x</p:attrName>
                                        </p:attrNameLst>
                                      </p:cBhvr>
                                      <p:tavLst>
                                        <p:tav tm="0">
                                          <p:val>
                                            <p:strVal val="ppt_x"/>
                                          </p:val>
                                        </p:tav>
                                        <p:tav tm="100000">
                                          <p:val>
                                            <p:strVal val="ppt_x"/>
                                          </p:val>
                                        </p:tav>
                                      </p:tavLst>
                                    </p:anim>
                                    <p:anim calcmode="lin" valueType="num">
                                      <p:cBhvr>
                                        <p:cTn id="18" dur="1000"/>
                                        <p:tgtEl>
                                          <p:spTgt spid="11"/>
                                        </p:tgtEl>
                                        <p:attrNameLst>
                                          <p:attrName>ppt_y</p:attrName>
                                        </p:attrNameLst>
                                      </p:cBhvr>
                                      <p:tavLst>
                                        <p:tav tm="0">
                                          <p:val>
                                            <p:strVal val="ppt_y"/>
                                          </p:val>
                                        </p:tav>
                                        <p:tav tm="100000">
                                          <p:val>
                                            <p:strVal val="ppt_y+.1"/>
                                          </p:val>
                                        </p:tav>
                                      </p:tavLst>
                                    </p:anim>
                                    <p:set>
                                      <p:cBhvr>
                                        <p:cTn id="19" dur="1" fill="hold">
                                          <p:stCondLst>
                                            <p:cond delay="999"/>
                                          </p:stCondLst>
                                        </p:cTn>
                                        <p:tgtEl>
                                          <p:spTgt spid="11"/>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3"/>
                                        </p:tgtEl>
                                      </p:cBhvr>
                                    </p:animEffect>
                                    <p:anim calcmode="lin" valueType="num">
                                      <p:cBhvr>
                                        <p:cTn id="22" dur="1000"/>
                                        <p:tgtEl>
                                          <p:spTgt spid="13"/>
                                        </p:tgtEl>
                                        <p:attrNameLst>
                                          <p:attrName>ppt_x</p:attrName>
                                        </p:attrNameLst>
                                      </p:cBhvr>
                                      <p:tavLst>
                                        <p:tav tm="0">
                                          <p:val>
                                            <p:strVal val="ppt_x"/>
                                          </p:val>
                                        </p:tav>
                                        <p:tav tm="100000">
                                          <p:val>
                                            <p:strVal val="ppt_x"/>
                                          </p:val>
                                        </p:tav>
                                      </p:tavLst>
                                    </p:anim>
                                    <p:anim calcmode="lin" valueType="num">
                                      <p:cBhvr>
                                        <p:cTn id="23" dur="1000"/>
                                        <p:tgtEl>
                                          <p:spTgt spid="13"/>
                                        </p:tgtEl>
                                        <p:attrNameLst>
                                          <p:attrName>ppt_y</p:attrName>
                                        </p:attrNameLst>
                                      </p:cBhvr>
                                      <p:tavLst>
                                        <p:tav tm="0">
                                          <p:val>
                                            <p:strVal val="ppt_y"/>
                                          </p:val>
                                        </p:tav>
                                        <p:tav tm="100000">
                                          <p:val>
                                            <p:strVal val="ppt_y+.1"/>
                                          </p:val>
                                        </p:tav>
                                      </p:tavLst>
                                    </p:anim>
                                    <p:set>
                                      <p:cBhvr>
                                        <p:cTn id="24" dur="1" fill="hold">
                                          <p:stCondLst>
                                            <p:cond delay="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2"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2247239" y="1569848"/>
            <a:ext cx="5349255" cy="2754600"/>
          </a:xfrm>
          <a:prstGeom prst="rect">
            <a:avLst/>
          </a:prstGeom>
          <a:noFill/>
        </p:spPr>
        <p:txBody>
          <a:bodyPr wrap="square" rtlCol="0">
            <a:spAutoFit/>
          </a:bodyPr>
          <a:lstStyle/>
          <a:p>
            <a:pPr algn="just" rtl="0" fontAlgn="base">
              <a:spcBef>
                <a:spcPts val="0"/>
              </a:spcBef>
              <a:spcAft>
                <a:spcPts val="0"/>
              </a:spcAft>
            </a:pPr>
            <a:r>
              <a:rPr lang="it-IT" sz="2500" dirty="0">
                <a:solidFill>
                  <a:srgbClr val="FFC000"/>
                </a:solidFill>
                <a:latin typeface="Darker Grotesque ExtraBold" pitchFamily="2" charset="0"/>
              </a:rPr>
              <a:t>S</a:t>
            </a:r>
            <a:r>
              <a:rPr lang="it-IT" sz="2500" b="0" i="0" u="none" strike="noStrike" dirty="0">
                <a:solidFill>
                  <a:srgbClr val="FFC000"/>
                </a:solidFill>
                <a:effectLst/>
                <a:latin typeface="Darker Grotesque ExtraBold" pitchFamily="2" charset="0"/>
              </a:rPr>
              <a:t>apere dove andare </a:t>
            </a:r>
          </a:p>
          <a:p>
            <a:pPr marL="342900" indent="-342900" algn="just" rtl="0" fontAlgn="base">
              <a:spcBef>
                <a:spcPts val="0"/>
              </a:spcBef>
              <a:spcAft>
                <a:spcPts val="0"/>
              </a:spcAft>
              <a:buFont typeface="Arial" panose="020B0604020202020204" pitchFamily="34" charset="0"/>
              <a:buChar char="•"/>
            </a:pPr>
            <a:r>
              <a:rPr lang="it-IT" sz="2000" b="0" i="0" u="none" strike="noStrike" dirty="0">
                <a:solidFill>
                  <a:srgbClr val="1C2024"/>
                </a:solidFill>
                <a:effectLst/>
                <a:latin typeface="Darker Grotesque" pitchFamily="2" charset="0"/>
              </a:rPr>
              <a:t>I risultati da raggiungere sono sia materiali che immateriali;</a:t>
            </a:r>
          </a:p>
          <a:p>
            <a:pPr marL="342900" indent="-342900" algn="just" rtl="0" fontAlgn="base">
              <a:spcBef>
                <a:spcPts val="0"/>
              </a:spcBef>
              <a:spcAft>
                <a:spcPts val="0"/>
              </a:spcAft>
              <a:buFont typeface="Arial" panose="020B0604020202020204" pitchFamily="34" charset="0"/>
              <a:buChar char="•"/>
            </a:pPr>
            <a:r>
              <a:rPr lang="it-IT" sz="2000" b="0" i="0" u="none" strike="noStrike" dirty="0">
                <a:solidFill>
                  <a:srgbClr val="1C2024"/>
                </a:solidFill>
                <a:effectLst/>
                <a:latin typeface="Darker Grotesque" pitchFamily="2" charset="0"/>
              </a:rPr>
              <a:t>Si parte sapendo che stiamo costruendo comunità;</a:t>
            </a:r>
          </a:p>
          <a:p>
            <a:pPr marL="342900" indent="-342900" algn="just" rtl="0" fontAlgn="base">
              <a:spcBef>
                <a:spcPts val="0"/>
              </a:spcBef>
              <a:spcAft>
                <a:spcPts val="0"/>
              </a:spcAft>
              <a:buFont typeface="Arial" panose="020B0604020202020204" pitchFamily="34" charset="0"/>
              <a:buChar char="•"/>
            </a:pPr>
            <a:r>
              <a:rPr lang="it-IT" sz="2000" b="0" i="0" u="none" strike="noStrike" dirty="0">
                <a:solidFill>
                  <a:srgbClr val="1C2024"/>
                </a:solidFill>
                <a:effectLst/>
                <a:latin typeface="Darker Grotesque" pitchFamily="2" charset="0"/>
              </a:rPr>
              <a:t>Tutte le attività di animazione e di comunità devono iniziare subito prima ancora di partire con la rigenerazione del bene. </a:t>
            </a:r>
            <a:endParaRPr lang="it-IT" sz="2000" b="0" dirty="0">
              <a:effectLst/>
              <a:latin typeface="Darker Grotesque" pitchFamily="2" charset="0"/>
            </a:endParaRPr>
          </a:p>
          <a:p>
            <a:br>
              <a:rPr lang="it-IT" dirty="0"/>
            </a:br>
            <a:endParaRPr lang="it-IT" dirty="0"/>
          </a:p>
        </p:txBody>
      </p:sp>
    </p:spTree>
    <p:extLst>
      <p:ext uri="{BB962C8B-B14F-4D97-AF65-F5344CB8AC3E}">
        <p14:creationId xmlns:p14="http://schemas.microsoft.com/office/powerpoint/2010/main" val="273393579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ppt_x"/>
                                          </p:val>
                                        </p:tav>
                                        <p:tav tm="100000">
                                          <p:val>
                                            <p:strVal val="#ppt_x"/>
                                          </p:val>
                                        </p:tav>
                                      </p:tavLst>
                                    </p:anim>
                                    <p:anim calcmode="lin" valueType="num">
                                      <p:cBhvr additive="base">
                                        <p:cTn id="12" dur="500" fill="hold"/>
                                        <p:tgtEl>
                                          <p:spTgt spid="3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ppt_x"/>
                                          </p:val>
                                        </p:tav>
                                        <p:tav tm="100000">
                                          <p:val>
                                            <p:strVal val="#ppt_x"/>
                                          </p:val>
                                        </p:tav>
                                      </p:tavLst>
                                    </p:anim>
                                    <p:anim calcmode="lin" valueType="num">
                                      <p:cBhvr additive="base">
                                        <p:cTn id="16" dur="500" fill="hold"/>
                                        <p:tgtEl>
                                          <p:spTgt spid="2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ppt_x"/>
                                          </p:val>
                                        </p:tav>
                                        <p:tav tm="100000">
                                          <p:val>
                                            <p:strVal val="#ppt_x"/>
                                          </p:val>
                                        </p:tav>
                                      </p:tavLst>
                                    </p:anim>
                                    <p:anim calcmode="lin" valueType="num">
                                      <p:cBhvr additive="base">
                                        <p:cTn id="24" dur="500" fill="hold"/>
                                        <p:tgtEl>
                                          <p:spTgt spid="2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ppt_x"/>
                                          </p:val>
                                        </p:tav>
                                        <p:tav tm="100000">
                                          <p:val>
                                            <p:strVal val="#ppt_x"/>
                                          </p:val>
                                        </p:tav>
                                      </p:tavLst>
                                    </p:anim>
                                    <p:anim calcmode="lin" valueType="num">
                                      <p:cBhvr additive="base">
                                        <p:cTn id="28" dur="500" fill="hold"/>
                                        <p:tgtEl>
                                          <p:spTgt spid="3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500" fill="hold"/>
                                        <p:tgtEl>
                                          <p:spTgt spid="33"/>
                                        </p:tgtEl>
                                        <p:attrNameLst>
                                          <p:attrName>ppt_x</p:attrName>
                                        </p:attrNameLst>
                                      </p:cBhvr>
                                      <p:tavLst>
                                        <p:tav tm="0">
                                          <p:val>
                                            <p:strVal val="#ppt_x"/>
                                          </p:val>
                                        </p:tav>
                                        <p:tav tm="100000">
                                          <p:val>
                                            <p:strVal val="#ppt_x"/>
                                          </p:val>
                                        </p:tav>
                                      </p:tavLst>
                                    </p:anim>
                                    <p:anim calcmode="lin" valueType="num">
                                      <p:cBhvr additive="base">
                                        <p:cTn id="32" dur="500" fill="hold"/>
                                        <p:tgtEl>
                                          <p:spTgt spid="3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ppt_x"/>
                                          </p:val>
                                        </p:tav>
                                        <p:tav tm="100000">
                                          <p:val>
                                            <p:strVal val="#ppt_x"/>
                                          </p:val>
                                        </p:tav>
                                      </p:tavLst>
                                    </p:anim>
                                    <p:anim calcmode="lin" valueType="num">
                                      <p:cBhvr additive="base">
                                        <p:cTn id="36" dur="500" fill="hold"/>
                                        <p:tgtEl>
                                          <p:spTgt spid="2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31"/>
                                        </p:tgtEl>
                                        <p:attrNameLst>
                                          <p:attrName>ppt_x</p:attrName>
                                        </p:attrNameLst>
                                      </p:cBhvr>
                                      <p:tavLst>
                                        <p:tav tm="0">
                                          <p:val>
                                            <p:strVal val="ppt_x"/>
                                          </p:val>
                                        </p:tav>
                                        <p:tav tm="100000">
                                          <p:val>
                                            <p:strVal val="ppt_x"/>
                                          </p:val>
                                        </p:tav>
                                      </p:tavLst>
                                    </p:anim>
                                    <p:anim calcmode="lin" valueType="num">
                                      <p:cBhvr additive="base">
                                        <p:cTn id="49" dur="500"/>
                                        <p:tgtEl>
                                          <p:spTgt spid="31"/>
                                        </p:tgtEl>
                                        <p:attrNameLst>
                                          <p:attrName>ppt_y</p:attrName>
                                        </p:attrNameLst>
                                      </p:cBhvr>
                                      <p:tavLst>
                                        <p:tav tm="0">
                                          <p:val>
                                            <p:strVal val="ppt_y"/>
                                          </p:val>
                                        </p:tav>
                                        <p:tav tm="100000">
                                          <p:val>
                                            <p:strVal val="1+ppt_h/2"/>
                                          </p:val>
                                        </p:tav>
                                      </p:tavLst>
                                    </p:anim>
                                    <p:set>
                                      <p:cBhvr>
                                        <p:cTn id="50" dur="1" fill="hold">
                                          <p:stCondLst>
                                            <p:cond delay="499"/>
                                          </p:stCondLst>
                                        </p:cTn>
                                        <p:tgtEl>
                                          <p:spTgt spid="31"/>
                                        </p:tgtEl>
                                        <p:attrNameLst>
                                          <p:attrName>style.visibility</p:attrName>
                                        </p:attrNameLst>
                                      </p:cBhvr>
                                      <p:to>
                                        <p:strVal val="hidden"/>
                                      </p:to>
                                    </p:set>
                                  </p:childTnLst>
                                </p:cTn>
                              </p:par>
                              <p:par>
                                <p:cTn id="51" presetID="2" presetClass="exit" presetSubtype="4" fill="hold" grpId="1" nodeType="withEffect">
                                  <p:stCondLst>
                                    <p:cond delay="0"/>
                                  </p:stCondLst>
                                  <p:childTnLst>
                                    <p:anim calcmode="lin" valueType="num">
                                      <p:cBhvr additive="base">
                                        <p:cTn id="52" dur="500"/>
                                        <p:tgtEl>
                                          <p:spTgt spid="25"/>
                                        </p:tgtEl>
                                        <p:attrNameLst>
                                          <p:attrName>ppt_x</p:attrName>
                                        </p:attrNameLst>
                                      </p:cBhvr>
                                      <p:tavLst>
                                        <p:tav tm="0">
                                          <p:val>
                                            <p:strVal val="ppt_x"/>
                                          </p:val>
                                        </p:tav>
                                        <p:tav tm="100000">
                                          <p:val>
                                            <p:strVal val="ppt_x"/>
                                          </p:val>
                                        </p:tav>
                                      </p:tavLst>
                                    </p:anim>
                                    <p:anim calcmode="lin" valueType="num">
                                      <p:cBhvr additive="base">
                                        <p:cTn id="53" dur="500"/>
                                        <p:tgtEl>
                                          <p:spTgt spid="25"/>
                                        </p:tgtEl>
                                        <p:attrNameLst>
                                          <p:attrName>ppt_y</p:attrName>
                                        </p:attrNameLst>
                                      </p:cBhvr>
                                      <p:tavLst>
                                        <p:tav tm="0">
                                          <p:val>
                                            <p:strVal val="ppt_y"/>
                                          </p:val>
                                        </p:tav>
                                        <p:tav tm="100000">
                                          <p:val>
                                            <p:strVal val="1+ppt_h/2"/>
                                          </p:val>
                                        </p:tav>
                                      </p:tavLst>
                                    </p:anim>
                                    <p:set>
                                      <p:cBhvr>
                                        <p:cTn id="54" dur="1" fill="hold">
                                          <p:stCondLst>
                                            <p:cond delay="499"/>
                                          </p:stCondLst>
                                        </p:cTn>
                                        <p:tgtEl>
                                          <p:spTgt spid="25"/>
                                        </p:tgtEl>
                                        <p:attrNameLst>
                                          <p:attrName>style.visibility</p:attrName>
                                        </p:attrNameLst>
                                      </p:cBhvr>
                                      <p:to>
                                        <p:strVal val="hidden"/>
                                      </p:to>
                                    </p:set>
                                  </p:childTnLst>
                                </p:cTn>
                              </p:par>
                              <p:par>
                                <p:cTn id="55" presetID="2" presetClass="exit" presetSubtype="4" fill="hold" grpId="1" nodeType="withEffect">
                                  <p:stCondLst>
                                    <p:cond delay="0"/>
                                  </p:stCondLst>
                                  <p:childTnLst>
                                    <p:anim calcmode="lin" valueType="num">
                                      <p:cBhvr additive="base">
                                        <p:cTn id="56" dur="500"/>
                                        <p:tgtEl>
                                          <p:spTgt spid="26"/>
                                        </p:tgtEl>
                                        <p:attrNameLst>
                                          <p:attrName>ppt_x</p:attrName>
                                        </p:attrNameLst>
                                      </p:cBhvr>
                                      <p:tavLst>
                                        <p:tav tm="0">
                                          <p:val>
                                            <p:strVal val="ppt_x"/>
                                          </p:val>
                                        </p:tav>
                                        <p:tav tm="100000">
                                          <p:val>
                                            <p:strVal val="ppt_x"/>
                                          </p:val>
                                        </p:tav>
                                      </p:tavLst>
                                    </p:anim>
                                    <p:anim calcmode="lin" valueType="num">
                                      <p:cBhvr additive="base">
                                        <p:cTn id="57" dur="500"/>
                                        <p:tgtEl>
                                          <p:spTgt spid="26"/>
                                        </p:tgtEl>
                                        <p:attrNameLst>
                                          <p:attrName>ppt_y</p:attrName>
                                        </p:attrNameLst>
                                      </p:cBhvr>
                                      <p:tavLst>
                                        <p:tav tm="0">
                                          <p:val>
                                            <p:strVal val="ppt_y"/>
                                          </p:val>
                                        </p:tav>
                                        <p:tav tm="100000">
                                          <p:val>
                                            <p:strVal val="1+ppt_h/2"/>
                                          </p:val>
                                        </p:tav>
                                      </p:tavLst>
                                    </p:anim>
                                    <p:set>
                                      <p:cBhvr>
                                        <p:cTn id="58" dur="1" fill="hold">
                                          <p:stCondLst>
                                            <p:cond delay="499"/>
                                          </p:stCondLst>
                                        </p:cTn>
                                        <p:tgtEl>
                                          <p:spTgt spid="26"/>
                                        </p:tgtEl>
                                        <p:attrNameLst>
                                          <p:attrName>style.visibility</p:attrName>
                                        </p:attrNameLst>
                                      </p:cBhvr>
                                      <p:to>
                                        <p:strVal val="hidden"/>
                                      </p:to>
                                    </p:set>
                                  </p:childTnLst>
                                </p:cTn>
                              </p:par>
                              <p:par>
                                <p:cTn id="59" presetID="2" presetClass="exit" presetSubtype="4" fill="hold" grpId="1" nodeType="withEffect">
                                  <p:stCondLst>
                                    <p:cond delay="0"/>
                                  </p:stCondLst>
                                  <p:childTnLst>
                                    <p:anim calcmode="lin" valueType="num">
                                      <p:cBhvr additive="base">
                                        <p:cTn id="60" dur="500"/>
                                        <p:tgtEl>
                                          <p:spTgt spid="27"/>
                                        </p:tgtEl>
                                        <p:attrNameLst>
                                          <p:attrName>ppt_x</p:attrName>
                                        </p:attrNameLst>
                                      </p:cBhvr>
                                      <p:tavLst>
                                        <p:tav tm="0">
                                          <p:val>
                                            <p:strVal val="ppt_x"/>
                                          </p:val>
                                        </p:tav>
                                        <p:tav tm="100000">
                                          <p:val>
                                            <p:strVal val="ppt_x"/>
                                          </p:val>
                                        </p:tav>
                                      </p:tavLst>
                                    </p:anim>
                                    <p:anim calcmode="lin" valueType="num">
                                      <p:cBhvr additive="base">
                                        <p:cTn id="61" dur="500"/>
                                        <p:tgtEl>
                                          <p:spTgt spid="27"/>
                                        </p:tgtEl>
                                        <p:attrNameLst>
                                          <p:attrName>ppt_y</p:attrName>
                                        </p:attrNameLst>
                                      </p:cBhvr>
                                      <p:tavLst>
                                        <p:tav tm="0">
                                          <p:val>
                                            <p:strVal val="ppt_y"/>
                                          </p:val>
                                        </p:tav>
                                        <p:tav tm="100000">
                                          <p:val>
                                            <p:strVal val="1+ppt_h/2"/>
                                          </p:val>
                                        </p:tav>
                                      </p:tavLst>
                                    </p:anim>
                                    <p:set>
                                      <p:cBhvr>
                                        <p:cTn id="62" dur="1" fill="hold">
                                          <p:stCondLst>
                                            <p:cond delay="499"/>
                                          </p:stCondLst>
                                        </p:cTn>
                                        <p:tgtEl>
                                          <p:spTgt spid="27"/>
                                        </p:tgtEl>
                                        <p:attrNameLst>
                                          <p:attrName>style.visibility</p:attrName>
                                        </p:attrNameLst>
                                      </p:cBhvr>
                                      <p:to>
                                        <p:strVal val="hidden"/>
                                      </p:to>
                                    </p:set>
                                  </p:childTnLst>
                                </p:cTn>
                              </p:par>
                              <p:par>
                                <p:cTn id="63" presetID="2" presetClass="exit" presetSubtype="4" fill="hold" grpId="1" nodeType="withEffect">
                                  <p:stCondLst>
                                    <p:cond delay="0"/>
                                  </p:stCondLst>
                                  <p:childTnLst>
                                    <p:anim calcmode="lin" valueType="num">
                                      <p:cBhvr additive="base">
                                        <p:cTn id="64" dur="500"/>
                                        <p:tgtEl>
                                          <p:spTgt spid="32"/>
                                        </p:tgtEl>
                                        <p:attrNameLst>
                                          <p:attrName>ppt_x</p:attrName>
                                        </p:attrNameLst>
                                      </p:cBhvr>
                                      <p:tavLst>
                                        <p:tav tm="0">
                                          <p:val>
                                            <p:strVal val="ppt_x"/>
                                          </p:val>
                                        </p:tav>
                                        <p:tav tm="100000">
                                          <p:val>
                                            <p:strVal val="ppt_x"/>
                                          </p:val>
                                        </p:tav>
                                      </p:tavLst>
                                    </p:anim>
                                    <p:anim calcmode="lin" valueType="num">
                                      <p:cBhvr additive="base">
                                        <p:cTn id="65" dur="500"/>
                                        <p:tgtEl>
                                          <p:spTgt spid="32"/>
                                        </p:tgtEl>
                                        <p:attrNameLst>
                                          <p:attrName>ppt_y</p:attrName>
                                        </p:attrNameLst>
                                      </p:cBhvr>
                                      <p:tavLst>
                                        <p:tav tm="0">
                                          <p:val>
                                            <p:strVal val="ppt_y"/>
                                          </p:val>
                                        </p:tav>
                                        <p:tav tm="100000">
                                          <p:val>
                                            <p:strVal val="1+ppt_h/2"/>
                                          </p:val>
                                        </p:tav>
                                      </p:tavLst>
                                    </p:anim>
                                    <p:set>
                                      <p:cBhvr>
                                        <p:cTn id="66" dur="1" fill="hold">
                                          <p:stCondLst>
                                            <p:cond delay="499"/>
                                          </p:stCondLst>
                                        </p:cTn>
                                        <p:tgtEl>
                                          <p:spTgt spid="32"/>
                                        </p:tgtEl>
                                        <p:attrNameLst>
                                          <p:attrName>style.visibility</p:attrName>
                                        </p:attrNameLst>
                                      </p:cBhvr>
                                      <p:to>
                                        <p:strVal val="hidden"/>
                                      </p:to>
                                    </p:set>
                                  </p:childTnLst>
                                </p:cTn>
                              </p:par>
                              <p:par>
                                <p:cTn id="67" presetID="2" presetClass="exit" presetSubtype="4" fill="hold" grpId="1" nodeType="withEffect">
                                  <p:stCondLst>
                                    <p:cond delay="0"/>
                                  </p:stCondLst>
                                  <p:childTnLst>
                                    <p:anim calcmode="lin" valueType="num">
                                      <p:cBhvr additive="base">
                                        <p:cTn id="68" dur="500"/>
                                        <p:tgtEl>
                                          <p:spTgt spid="33"/>
                                        </p:tgtEl>
                                        <p:attrNameLst>
                                          <p:attrName>ppt_x</p:attrName>
                                        </p:attrNameLst>
                                      </p:cBhvr>
                                      <p:tavLst>
                                        <p:tav tm="0">
                                          <p:val>
                                            <p:strVal val="ppt_x"/>
                                          </p:val>
                                        </p:tav>
                                        <p:tav tm="100000">
                                          <p:val>
                                            <p:strVal val="ppt_x"/>
                                          </p:val>
                                        </p:tav>
                                      </p:tavLst>
                                    </p:anim>
                                    <p:anim calcmode="lin" valueType="num">
                                      <p:cBhvr additive="base">
                                        <p:cTn id="69" dur="500"/>
                                        <p:tgtEl>
                                          <p:spTgt spid="33"/>
                                        </p:tgtEl>
                                        <p:attrNameLst>
                                          <p:attrName>ppt_y</p:attrName>
                                        </p:attrNameLst>
                                      </p:cBhvr>
                                      <p:tavLst>
                                        <p:tav tm="0">
                                          <p:val>
                                            <p:strVal val="ppt_y"/>
                                          </p:val>
                                        </p:tav>
                                        <p:tav tm="100000">
                                          <p:val>
                                            <p:strVal val="1+ppt_h/2"/>
                                          </p:val>
                                        </p:tav>
                                      </p:tavLst>
                                    </p:anim>
                                    <p:set>
                                      <p:cBhvr>
                                        <p:cTn id="70" dur="1" fill="hold">
                                          <p:stCondLst>
                                            <p:cond delay="499"/>
                                          </p:stCondLst>
                                        </p:cTn>
                                        <p:tgtEl>
                                          <p:spTgt spid="33"/>
                                        </p:tgtEl>
                                        <p:attrNameLst>
                                          <p:attrName>style.visibility</p:attrName>
                                        </p:attrNameLst>
                                      </p:cBhvr>
                                      <p:to>
                                        <p:strVal val="hidden"/>
                                      </p:to>
                                    </p:set>
                                  </p:childTnLst>
                                </p:cTn>
                              </p:par>
                              <p:par>
                                <p:cTn id="71" presetID="2" presetClass="exit" presetSubtype="4" fill="hold" grpId="1" nodeType="withEffect">
                                  <p:stCondLst>
                                    <p:cond delay="0"/>
                                  </p:stCondLst>
                                  <p:childTnLst>
                                    <p:anim calcmode="lin" valueType="num">
                                      <p:cBhvr additive="base">
                                        <p:cTn id="72" dur="500"/>
                                        <p:tgtEl>
                                          <p:spTgt spid="28"/>
                                        </p:tgtEl>
                                        <p:attrNameLst>
                                          <p:attrName>ppt_x</p:attrName>
                                        </p:attrNameLst>
                                      </p:cBhvr>
                                      <p:tavLst>
                                        <p:tav tm="0">
                                          <p:val>
                                            <p:strVal val="ppt_x"/>
                                          </p:val>
                                        </p:tav>
                                        <p:tav tm="100000">
                                          <p:val>
                                            <p:strVal val="ppt_x"/>
                                          </p:val>
                                        </p:tav>
                                      </p:tavLst>
                                    </p:anim>
                                    <p:anim calcmode="lin" valueType="num">
                                      <p:cBhvr additive="base">
                                        <p:cTn id="73" dur="500"/>
                                        <p:tgtEl>
                                          <p:spTgt spid="28"/>
                                        </p:tgtEl>
                                        <p:attrNameLst>
                                          <p:attrName>ppt_y</p:attrName>
                                        </p:attrNameLst>
                                      </p:cBhvr>
                                      <p:tavLst>
                                        <p:tav tm="0">
                                          <p:val>
                                            <p:strVal val="ppt_y"/>
                                          </p:val>
                                        </p:tav>
                                        <p:tav tm="100000">
                                          <p:val>
                                            <p:strVal val="1+ppt_h/2"/>
                                          </p:val>
                                        </p:tav>
                                      </p:tavLst>
                                    </p:anim>
                                    <p:set>
                                      <p:cBhvr>
                                        <p:cTn id="74" dur="1" fill="hold">
                                          <p:stCondLst>
                                            <p:cond delay="499"/>
                                          </p:stCondLst>
                                        </p:cTn>
                                        <p:tgtEl>
                                          <p:spTgt spid="28"/>
                                        </p:tgtEl>
                                        <p:attrNameLst>
                                          <p:attrName>style.visibility</p:attrName>
                                        </p:attrNameLst>
                                      </p:cBhvr>
                                      <p:to>
                                        <p:strVal val="hidden"/>
                                      </p:to>
                                    </p:set>
                                  </p:childTnLst>
                                </p:cTn>
                              </p:par>
                              <p:par>
                                <p:cTn id="75" presetID="2" presetClass="exit" presetSubtype="4" fill="hold" grpId="1" nodeType="withEffect">
                                  <p:stCondLst>
                                    <p:cond delay="0"/>
                                  </p:stCondLst>
                                  <p:childTnLst>
                                    <p:anim calcmode="lin" valueType="num">
                                      <p:cBhvr additive="base">
                                        <p:cTn id="76" dur="500"/>
                                        <p:tgtEl>
                                          <p:spTgt spid="30"/>
                                        </p:tgtEl>
                                        <p:attrNameLst>
                                          <p:attrName>ppt_x</p:attrName>
                                        </p:attrNameLst>
                                      </p:cBhvr>
                                      <p:tavLst>
                                        <p:tav tm="0">
                                          <p:val>
                                            <p:strVal val="ppt_x"/>
                                          </p:val>
                                        </p:tav>
                                        <p:tav tm="100000">
                                          <p:val>
                                            <p:strVal val="ppt_x"/>
                                          </p:val>
                                        </p:tav>
                                      </p:tavLst>
                                    </p:anim>
                                    <p:anim calcmode="lin" valueType="num">
                                      <p:cBhvr additive="base">
                                        <p:cTn id="77" dur="500"/>
                                        <p:tgtEl>
                                          <p:spTgt spid="30"/>
                                        </p:tgtEl>
                                        <p:attrNameLst>
                                          <p:attrName>ppt_y</p:attrName>
                                        </p:attrNameLst>
                                      </p:cBhvr>
                                      <p:tavLst>
                                        <p:tav tm="0">
                                          <p:val>
                                            <p:strVal val="ppt_y"/>
                                          </p:val>
                                        </p:tav>
                                        <p:tav tm="100000">
                                          <p:val>
                                            <p:strVal val="1+ppt_h/2"/>
                                          </p:val>
                                        </p:tav>
                                      </p:tavLst>
                                    </p:anim>
                                    <p:set>
                                      <p:cBhvr>
                                        <p:cTn id="78" dur="1" fill="hold">
                                          <p:stCondLst>
                                            <p:cond delay="499"/>
                                          </p:stCondLst>
                                        </p:cTn>
                                        <p:tgtEl>
                                          <p:spTgt spid="30"/>
                                        </p:tgtEl>
                                        <p:attrNameLst>
                                          <p:attrName>style.visibility</p:attrName>
                                        </p:attrNameLst>
                                      </p:cBhvr>
                                      <p:to>
                                        <p:strVal val="hidden"/>
                                      </p:to>
                                    </p:set>
                                  </p:childTnLst>
                                </p:cTn>
                              </p:par>
                              <p:par>
                                <p:cTn id="79" presetID="2" presetClass="exit" presetSubtype="4" fill="hold" grpId="1" nodeType="withEffect">
                                  <p:stCondLst>
                                    <p:cond delay="0"/>
                                  </p:stCondLst>
                                  <p:childTnLst>
                                    <p:anim calcmode="lin" valueType="num">
                                      <p:cBhvr additive="base">
                                        <p:cTn id="80" dur="500"/>
                                        <p:tgtEl>
                                          <p:spTgt spid="29"/>
                                        </p:tgtEl>
                                        <p:attrNameLst>
                                          <p:attrName>ppt_x</p:attrName>
                                        </p:attrNameLst>
                                      </p:cBhvr>
                                      <p:tavLst>
                                        <p:tav tm="0">
                                          <p:val>
                                            <p:strVal val="ppt_x"/>
                                          </p:val>
                                        </p:tav>
                                        <p:tav tm="100000">
                                          <p:val>
                                            <p:strVal val="ppt_x"/>
                                          </p:val>
                                        </p:tav>
                                      </p:tavLst>
                                    </p:anim>
                                    <p:anim calcmode="lin" valueType="num">
                                      <p:cBhvr additive="base">
                                        <p:cTn id="81" dur="500"/>
                                        <p:tgtEl>
                                          <p:spTgt spid="29"/>
                                        </p:tgtEl>
                                        <p:attrNameLst>
                                          <p:attrName>ppt_y</p:attrName>
                                        </p:attrNameLst>
                                      </p:cBhvr>
                                      <p:tavLst>
                                        <p:tav tm="0">
                                          <p:val>
                                            <p:strVal val="ppt_y"/>
                                          </p:val>
                                        </p:tav>
                                        <p:tav tm="100000">
                                          <p:val>
                                            <p:strVal val="1+ppt_h/2"/>
                                          </p:val>
                                        </p:tav>
                                      </p:tavLst>
                                    </p:anim>
                                    <p:set>
                                      <p:cBhvr>
                                        <p:cTn id="82" dur="1" fill="hold">
                                          <p:stCondLst>
                                            <p:cond delay="499"/>
                                          </p:stCondLst>
                                        </p:cTn>
                                        <p:tgtEl>
                                          <p:spTgt spid="29"/>
                                        </p:tgtEl>
                                        <p:attrNameLst>
                                          <p:attrName>style.visibility</p:attrName>
                                        </p:attrNameLst>
                                      </p:cBhvr>
                                      <p:to>
                                        <p:strVal val="hidden"/>
                                      </p:to>
                                    </p:set>
                                  </p:childTnLst>
                                </p:cTn>
                              </p:par>
                              <p:par>
                                <p:cTn id="83" presetID="2" presetClass="entr" presetSubtype="8" fill="hold" nodeType="withEffect">
                                  <p:stCondLst>
                                    <p:cond delay="0"/>
                                  </p:stCondLst>
                                  <p:childTnLst>
                                    <p:set>
                                      <p:cBhvr>
                                        <p:cTn id="84" dur="1" fill="hold">
                                          <p:stCondLst>
                                            <p:cond delay="0"/>
                                          </p:stCondLst>
                                        </p:cTn>
                                        <p:tgtEl>
                                          <p:spTgt spid="24">
                                            <p:txEl>
                                              <p:pRg st="0" end="0"/>
                                            </p:txEl>
                                          </p:spTgt>
                                        </p:tgtEl>
                                        <p:attrNameLst>
                                          <p:attrName>style.visibility</p:attrName>
                                        </p:attrNameLst>
                                      </p:cBhvr>
                                      <p:to>
                                        <p:strVal val="visible"/>
                                      </p:to>
                                    </p:set>
                                    <p:anim calcmode="lin" valueType="num">
                                      <p:cBhvr additive="base">
                                        <p:cTn id="85"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24">
                                            <p:txEl>
                                              <p:pRg st="1" end="1"/>
                                            </p:txEl>
                                          </p:spTgt>
                                        </p:tgtEl>
                                        <p:attrNameLst>
                                          <p:attrName>style.visibility</p:attrName>
                                        </p:attrNameLst>
                                      </p:cBhvr>
                                      <p:to>
                                        <p:strVal val="visible"/>
                                      </p:to>
                                    </p:set>
                                    <p:animEffect transition="in" filter="fade">
                                      <p:cBhvr>
                                        <p:cTn id="91" dur="1000"/>
                                        <p:tgtEl>
                                          <p:spTgt spid="24">
                                            <p:txEl>
                                              <p:pRg st="1" end="1"/>
                                            </p:txEl>
                                          </p:spTgt>
                                        </p:tgtEl>
                                      </p:cBhvr>
                                    </p:animEffect>
                                    <p:anim calcmode="lin" valueType="num">
                                      <p:cBhvr>
                                        <p:cTn id="92"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93"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24">
                                            <p:txEl>
                                              <p:pRg st="2" end="2"/>
                                            </p:txEl>
                                          </p:spTgt>
                                        </p:tgtEl>
                                        <p:attrNameLst>
                                          <p:attrName>style.visibility</p:attrName>
                                        </p:attrNameLst>
                                      </p:cBhvr>
                                      <p:to>
                                        <p:strVal val="visible"/>
                                      </p:to>
                                    </p:set>
                                    <p:animEffect transition="in" filter="fade">
                                      <p:cBhvr>
                                        <p:cTn id="98" dur="1000"/>
                                        <p:tgtEl>
                                          <p:spTgt spid="24">
                                            <p:txEl>
                                              <p:pRg st="2" end="2"/>
                                            </p:txEl>
                                          </p:spTgt>
                                        </p:tgtEl>
                                      </p:cBhvr>
                                    </p:animEffect>
                                    <p:anim calcmode="lin" valueType="num">
                                      <p:cBhvr>
                                        <p:cTn id="99"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100"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24">
                                            <p:txEl>
                                              <p:pRg st="3" end="3"/>
                                            </p:txEl>
                                          </p:spTgt>
                                        </p:tgtEl>
                                        <p:attrNameLst>
                                          <p:attrName>style.visibility</p:attrName>
                                        </p:attrNameLst>
                                      </p:cBhvr>
                                      <p:to>
                                        <p:strVal val="visible"/>
                                      </p:to>
                                    </p:set>
                                    <p:animEffect transition="in" filter="fade">
                                      <p:cBhvr>
                                        <p:cTn id="105" dur="1000"/>
                                        <p:tgtEl>
                                          <p:spTgt spid="24">
                                            <p:txEl>
                                              <p:pRg st="3" end="3"/>
                                            </p:txEl>
                                          </p:spTgt>
                                        </p:tgtEl>
                                      </p:cBhvr>
                                    </p:animEffect>
                                    <p:anim calcmode="lin" valueType="num">
                                      <p:cBhvr>
                                        <p:cTn id="106"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107"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3053748" y="1246221"/>
            <a:ext cx="5349255" cy="3370153"/>
          </a:xfrm>
          <a:prstGeom prst="rect">
            <a:avLst/>
          </a:prstGeom>
          <a:noFill/>
        </p:spPr>
        <p:txBody>
          <a:bodyPr wrap="square" rtlCol="0">
            <a:spAutoFit/>
          </a:bodyPr>
          <a:lstStyle/>
          <a:p>
            <a:pPr algn="just" fontAlgn="base"/>
            <a:r>
              <a:rPr lang="it-IT" sz="2500" dirty="0">
                <a:solidFill>
                  <a:srgbClr val="D8255C"/>
                </a:solidFill>
                <a:latin typeface="Darker Grotesque ExtraBold" pitchFamily="2" charset="0"/>
              </a:rPr>
              <a:t>Trovare buoni compagni di viaggio</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Coinvolgere quelli che non vengono mai, quelli che fanno fatica a essere coinvolti e farlo da subito (a volte basta una scintilla);</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Individuare gli “influencer” (edicolante, barista, panettiere) che possono a loro volta coinvolgere;</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Capire quali sono gli interessi in gioco e individuare figure chiave anche per la componente tecnica e politica dell’ente.</a:t>
            </a:r>
          </a:p>
          <a:p>
            <a:br>
              <a:rPr lang="it-IT" dirty="0"/>
            </a:br>
            <a:endParaRPr lang="it-IT" dirty="0"/>
          </a:p>
        </p:txBody>
      </p:sp>
    </p:spTree>
    <p:extLst>
      <p:ext uri="{BB962C8B-B14F-4D97-AF65-F5344CB8AC3E}">
        <p14:creationId xmlns:p14="http://schemas.microsoft.com/office/powerpoint/2010/main" val="410057338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25"/>
                                        </p:tgtEl>
                                        <p:attrNameLst>
                                          <p:attrName>ppt_x</p:attrName>
                                        </p:attrNameLst>
                                      </p:cBhvr>
                                      <p:tavLst>
                                        <p:tav tm="0">
                                          <p:val>
                                            <p:strVal val="ppt_x"/>
                                          </p:val>
                                        </p:tav>
                                        <p:tav tm="100000">
                                          <p:val>
                                            <p:strVal val="ppt_x"/>
                                          </p:val>
                                        </p:tav>
                                      </p:tavLst>
                                    </p:anim>
                                    <p:anim calcmode="lin" valueType="num">
                                      <p:cBhvr additive="base">
                                        <p:cTn id="11" dur="500"/>
                                        <p:tgtEl>
                                          <p:spTgt spid="25"/>
                                        </p:tgtEl>
                                        <p:attrNameLst>
                                          <p:attrName>ppt_y</p:attrName>
                                        </p:attrNameLst>
                                      </p:cBhvr>
                                      <p:tavLst>
                                        <p:tav tm="0">
                                          <p:val>
                                            <p:strVal val="ppt_y"/>
                                          </p:val>
                                        </p:tav>
                                        <p:tav tm="100000">
                                          <p:val>
                                            <p:strVal val="1+ppt_h/2"/>
                                          </p:val>
                                        </p:tav>
                                      </p:tavLst>
                                    </p:anim>
                                    <p:set>
                                      <p:cBhvr>
                                        <p:cTn id="12" dur="1" fill="hold">
                                          <p:stCondLst>
                                            <p:cond delay="499"/>
                                          </p:stCondLst>
                                        </p:cTn>
                                        <p:tgtEl>
                                          <p:spTgt spid="25"/>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6"/>
                                        </p:tgtEl>
                                        <p:attrNameLst>
                                          <p:attrName>ppt_x</p:attrName>
                                        </p:attrNameLst>
                                      </p:cBhvr>
                                      <p:tavLst>
                                        <p:tav tm="0">
                                          <p:val>
                                            <p:strVal val="ppt_x"/>
                                          </p:val>
                                        </p:tav>
                                        <p:tav tm="100000">
                                          <p:val>
                                            <p:strVal val="ppt_x"/>
                                          </p:val>
                                        </p:tav>
                                      </p:tavLst>
                                    </p:anim>
                                    <p:anim calcmode="lin" valueType="num">
                                      <p:cBhvr additive="base">
                                        <p:cTn id="15" dur="500"/>
                                        <p:tgtEl>
                                          <p:spTgt spid="26"/>
                                        </p:tgtEl>
                                        <p:attrNameLst>
                                          <p:attrName>ppt_y</p:attrName>
                                        </p:attrNameLst>
                                      </p:cBhvr>
                                      <p:tavLst>
                                        <p:tav tm="0">
                                          <p:val>
                                            <p:strVal val="ppt_y"/>
                                          </p:val>
                                        </p:tav>
                                        <p:tav tm="100000">
                                          <p:val>
                                            <p:strVal val="1+ppt_h/2"/>
                                          </p:val>
                                        </p:tav>
                                      </p:tavLst>
                                    </p:anim>
                                    <p:set>
                                      <p:cBhvr>
                                        <p:cTn id="16" dur="1" fill="hold">
                                          <p:stCondLst>
                                            <p:cond delay="499"/>
                                          </p:stCondLst>
                                        </p:cTn>
                                        <p:tgtEl>
                                          <p:spTgt spid="26"/>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27"/>
                                        </p:tgtEl>
                                        <p:attrNameLst>
                                          <p:attrName>ppt_x</p:attrName>
                                        </p:attrNameLst>
                                      </p:cBhvr>
                                      <p:tavLst>
                                        <p:tav tm="0">
                                          <p:val>
                                            <p:strVal val="ppt_x"/>
                                          </p:val>
                                        </p:tav>
                                        <p:tav tm="100000">
                                          <p:val>
                                            <p:strVal val="ppt_x"/>
                                          </p:val>
                                        </p:tav>
                                      </p:tavLst>
                                    </p:anim>
                                    <p:anim calcmode="lin" valueType="num">
                                      <p:cBhvr additive="base">
                                        <p:cTn id="19" dur="500"/>
                                        <p:tgtEl>
                                          <p:spTgt spid="27"/>
                                        </p:tgtEl>
                                        <p:attrNameLst>
                                          <p:attrName>ppt_y</p:attrName>
                                        </p:attrNameLst>
                                      </p:cBhvr>
                                      <p:tavLst>
                                        <p:tav tm="0">
                                          <p:val>
                                            <p:strVal val="ppt_y"/>
                                          </p:val>
                                        </p:tav>
                                        <p:tav tm="100000">
                                          <p:val>
                                            <p:strVal val="1+ppt_h/2"/>
                                          </p:val>
                                        </p:tav>
                                      </p:tavLst>
                                    </p:anim>
                                    <p:set>
                                      <p:cBhvr>
                                        <p:cTn id="20" dur="1" fill="hold">
                                          <p:stCondLst>
                                            <p:cond delay="499"/>
                                          </p:stCondLst>
                                        </p:cTn>
                                        <p:tgtEl>
                                          <p:spTgt spid="27"/>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32"/>
                                        </p:tgtEl>
                                        <p:attrNameLst>
                                          <p:attrName>ppt_x</p:attrName>
                                        </p:attrNameLst>
                                      </p:cBhvr>
                                      <p:tavLst>
                                        <p:tav tm="0">
                                          <p:val>
                                            <p:strVal val="ppt_x"/>
                                          </p:val>
                                        </p:tav>
                                        <p:tav tm="100000">
                                          <p:val>
                                            <p:strVal val="ppt_x"/>
                                          </p:val>
                                        </p:tav>
                                      </p:tavLst>
                                    </p:anim>
                                    <p:anim calcmode="lin" valueType="num">
                                      <p:cBhvr additive="base">
                                        <p:cTn id="23" dur="500"/>
                                        <p:tgtEl>
                                          <p:spTgt spid="32"/>
                                        </p:tgtEl>
                                        <p:attrNameLst>
                                          <p:attrName>ppt_y</p:attrName>
                                        </p:attrNameLst>
                                      </p:cBhvr>
                                      <p:tavLst>
                                        <p:tav tm="0">
                                          <p:val>
                                            <p:strVal val="ppt_y"/>
                                          </p:val>
                                        </p:tav>
                                        <p:tav tm="100000">
                                          <p:val>
                                            <p:strVal val="1+ppt_h/2"/>
                                          </p:val>
                                        </p:tav>
                                      </p:tavLst>
                                    </p:anim>
                                    <p:set>
                                      <p:cBhvr>
                                        <p:cTn id="24" dur="1" fill="hold">
                                          <p:stCondLst>
                                            <p:cond delay="499"/>
                                          </p:stCondLst>
                                        </p:cTn>
                                        <p:tgtEl>
                                          <p:spTgt spid="32"/>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28"/>
                                        </p:tgtEl>
                                        <p:attrNameLst>
                                          <p:attrName>ppt_x</p:attrName>
                                        </p:attrNameLst>
                                      </p:cBhvr>
                                      <p:tavLst>
                                        <p:tav tm="0">
                                          <p:val>
                                            <p:strVal val="ppt_x"/>
                                          </p:val>
                                        </p:tav>
                                        <p:tav tm="100000">
                                          <p:val>
                                            <p:strVal val="ppt_x"/>
                                          </p:val>
                                        </p:tav>
                                      </p:tavLst>
                                    </p:anim>
                                    <p:anim calcmode="lin" valueType="num">
                                      <p:cBhvr additive="base">
                                        <p:cTn id="27" dur="500"/>
                                        <p:tgtEl>
                                          <p:spTgt spid="28"/>
                                        </p:tgtEl>
                                        <p:attrNameLst>
                                          <p:attrName>ppt_y</p:attrName>
                                        </p:attrNameLst>
                                      </p:cBhvr>
                                      <p:tavLst>
                                        <p:tav tm="0">
                                          <p:val>
                                            <p:strVal val="ppt_y"/>
                                          </p:val>
                                        </p:tav>
                                        <p:tav tm="100000">
                                          <p:val>
                                            <p:strVal val="1+ppt_h/2"/>
                                          </p:val>
                                        </p:tav>
                                      </p:tavLst>
                                    </p:anim>
                                    <p:set>
                                      <p:cBhvr>
                                        <p:cTn id="28" dur="1" fill="hold">
                                          <p:stCondLst>
                                            <p:cond delay="499"/>
                                          </p:stCondLst>
                                        </p:cTn>
                                        <p:tgtEl>
                                          <p:spTgt spid="28"/>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33"/>
                                        </p:tgtEl>
                                        <p:attrNameLst>
                                          <p:attrName>ppt_x</p:attrName>
                                        </p:attrNameLst>
                                      </p:cBhvr>
                                      <p:tavLst>
                                        <p:tav tm="0">
                                          <p:val>
                                            <p:strVal val="ppt_x"/>
                                          </p:val>
                                        </p:tav>
                                        <p:tav tm="100000">
                                          <p:val>
                                            <p:strVal val="ppt_x"/>
                                          </p:val>
                                        </p:tav>
                                      </p:tavLst>
                                    </p:anim>
                                    <p:anim calcmode="lin" valueType="num">
                                      <p:cBhvr additive="base">
                                        <p:cTn id="31" dur="500"/>
                                        <p:tgtEl>
                                          <p:spTgt spid="33"/>
                                        </p:tgtEl>
                                        <p:attrNameLst>
                                          <p:attrName>ppt_y</p:attrName>
                                        </p:attrNameLst>
                                      </p:cBhvr>
                                      <p:tavLst>
                                        <p:tav tm="0">
                                          <p:val>
                                            <p:strVal val="ppt_y"/>
                                          </p:val>
                                        </p:tav>
                                        <p:tav tm="100000">
                                          <p:val>
                                            <p:strVal val="1+ppt_h/2"/>
                                          </p:val>
                                        </p:tav>
                                      </p:tavLst>
                                    </p:anim>
                                    <p:set>
                                      <p:cBhvr>
                                        <p:cTn id="32" dur="1" fill="hold">
                                          <p:stCondLst>
                                            <p:cond delay="499"/>
                                          </p:stCondLst>
                                        </p:cTn>
                                        <p:tgtEl>
                                          <p:spTgt spid="33"/>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30"/>
                                        </p:tgtEl>
                                        <p:attrNameLst>
                                          <p:attrName>ppt_x</p:attrName>
                                        </p:attrNameLst>
                                      </p:cBhvr>
                                      <p:tavLst>
                                        <p:tav tm="0">
                                          <p:val>
                                            <p:strVal val="ppt_x"/>
                                          </p:val>
                                        </p:tav>
                                        <p:tav tm="100000">
                                          <p:val>
                                            <p:strVal val="ppt_x"/>
                                          </p:val>
                                        </p:tav>
                                      </p:tavLst>
                                    </p:anim>
                                    <p:anim calcmode="lin" valueType="num">
                                      <p:cBhvr additive="base">
                                        <p:cTn id="35" dur="500"/>
                                        <p:tgtEl>
                                          <p:spTgt spid="30"/>
                                        </p:tgtEl>
                                        <p:attrNameLst>
                                          <p:attrName>ppt_y</p:attrName>
                                        </p:attrNameLst>
                                      </p:cBhvr>
                                      <p:tavLst>
                                        <p:tav tm="0">
                                          <p:val>
                                            <p:strVal val="ppt_y"/>
                                          </p:val>
                                        </p:tav>
                                        <p:tav tm="100000">
                                          <p:val>
                                            <p:strVal val="1+ppt_h/2"/>
                                          </p:val>
                                        </p:tav>
                                      </p:tavLst>
                                    </p:anim>
                                    <p:set>
                                      <p:cBhvr>
                                        <p:cTn id="36" dur="1" fill="hold">
                                          <p:stCondLst>
                                            <p:cond delay="499"/>
                                          </p:stCondLst>
                                        </p:cTn>
                                        <p:tgtEl>
                                          <p:spTgt spid="30"/>
                                        </p:tgtEl>
                                        <p:attrNameLst>
                                          <p:attrName>style.visibility</p:attrName>
                                        </p:attrNameLst>
                                      </p:cBhvr>
                                      <p:to>
                                        <p:strVal val="hidden"/>
                                      </p:to>
                                    </p:set>
                                  </p:childTnLst>
                                </p:cTn>
                              </p:par>
                              <p:par>
                                <p:cTn id="37" presetID="2" presetClass="exit" presetSubtype="4" fill="hold" grpId="0" nodeType="withEffect">
                                  <p:stCondLst>
                                    <p:cond delay="0"/>
                                  </p:stCondLst>
                                  <p:childTnLst>
                                    <p:anim calcmode="lin" valueType="num">
                                      <p:cBhvr additive="base">
                                        <p:cTn id="38" dur="500"/>
                                        <p:tgtEl>
                                          <p:spTgt spid="29"/>
                                        </p:tgtEl>
                                        <p:attrNameLst>
                                          <p:attrName>ppt_x</p:attrName>
                                        </p:attrNameLst>
                                      </p:cBhvr>
                                      <p:tavLst>
                                        <p:tav tm="0">
                                          <p:val>
                                            <p:strVal val="ppt_x"/>
                                          </p:val>
                                        </p:tav>
                                        <p:tav tm="100000">
                                          <p:val>
                                            <p:strVal val="ppt_x"/>
                                          </p:val>
                                        </p:tav>
                                      </p:tavLst>
                                    </p:anim>
                                    <p:anim calcmode="lin" valueType="num">
                                      <p:cBhvr additive="base">
                                        <p:cTn id="39" dur="500"/>
                                        <p:tgtEl>
                                          <p:spTgt spid="29"/>
                                        </p:tgtEl>
                                        <p:attrNameLst>
                                          <p:attrName>ppt_y</p:attrName>
                                        </p:attrNameLst>
                                      </p:cBhvr>
                                      <p:tavLst>
                                        <p:tav tm="0">
                                          <p:val>
                                            <p:strVal val="ppt_y"/>
                                          </p:val>
                                        </p:tav>
                                        <p:tav tm="100000">
                                          <p:val>
                                            <p:strVal val="1+ppt_h/2"/>
                                          </p:val>
                                        </p:tav>
                                      </p:tavLst>
                                    </p:anim>
                                    <p:set>
                                      <p:cBhvr>
                                        <p:cTn id="40" dur="1" fill="hold">
                                          <p:stCondLst>
                                            <p:cond delay="499"/>
                                          </p:stCondLst>
                                        </p:cTn>
                                        <p:tgtEl>
                                          <p:spTgt spid="29"/>
                                        </p:tgtEl>
                                        <p:attrNameLst>
                                          <p:attrName>style.visibility</p:attrName>
                                        </p:attrNameLst>
                                      </p:cBhvr>
                                      <p:to>
                                        <p:strVal val="hidden"/>
                                      </p:to>
                                    </p:set>
                                  </p:childTnLst>
                                </p:cTn>
                              </p:par>
                              <p:par>
                                <p:cTn id="41" presetID="42" presetClass="entr" presetSubtype="0" fill="hold" nodeType="with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Effect transition="in" filter="fade">
                                      <p:cBhvr>
                                        <p:cTn id="43" dur="1000"/>
                                        <p:tgtEl>
                                          <p:spTgt spid="24">
                                            <p:txEl>
                                              <p:pRg st="0" end="0"/>
                                            </p:txEl>
                                          </p:spTgt>
                                        </p:tgtEl>
                                      </p:cBhvr>
                                    </p:animEffect>
                                    <p:anim calcmode="lin" valueType="num">
                                      <p:cBhvr>
                                        <p:cTn id="44"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4">
                                            <p:txEl>
                                              <p:pRg st="1" end="1"/>
                                            </p:txEl>
                                          </p:spTgt>
                                        </p:tgtEl>
                                        <p:attrNameLst>
                                          <p:attrName>style.visibility</p:attrName>
                                        </p:attrNameLst>
                                      </p:cBhvr>
                                      <p:to>
                                        <p:strVal val="visible"/>
                                      </p:to>
                                    </p:set>
                                    <p:animEffect transition="in" filter="fade">
                                      <p:cBhvr>
                                        <p:cTn id="50" dur="1000"/>
                                        <p:tgtEl>
                                          <p:spTgt spid="24">
                                            <p:txEl>
                                              <p:pRg st="1" end="1"/>
                                            </p:txEl>
                                          </p:spTgt>
                                        </p:tgtEl>
                                      </p:cBhvr>
                                    </p:animEffect>
                                    <p:anim calcmode="lin" valueType="num">
                                      <p:cBhvr>
                                        <p:cTn id="51"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24">
                                            <p:txEl>
                                              <p:pRg st="2" end="2"/>
                                            </p:txEl>
                                          </p:spTgt>
                                        </p:tgtEl>
                                        <p:attrNameLst>
                                          <p:attrName>style.visibility</p:attrName>
                                        </p:attrNameLst>
                                      </p:cBhvr>
                                      <p:to>
                                        <p:strVal val="visible"/>
                                      </p:to>
                                    </p:set>
                                    <p:animEffect transition="in" filter="fade">
                                      <p:cBhvr>
                                        <p:cTn id="57" dur="1000"/>
                                        <p:tgtEl>
                                          <p:spTgt spid="24">
                                            <p:txEl>
                                              <p:pRg st="2" end="2"/>
                                            </p:txEl>
                                          </p:spTgt>
                                        </p:tgtEl>
                                      </p:cBhvr>
                                    </p:animEffect>
                                    <p:anim calcmode="lin" valueType="num">
                                      <p:cBhvr>
                                        <p:cTn id="58"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24">
                                            <p:txEl>
                                              <p:pRg st="3" end="3"/>
                                            </p:txEl>
                                          </p:spTgt>
                                        </p:tgtEl>
                                        <p:attrNameLst>
                                          <p:attrName>style.visibility</p:attrName>
                                        </p:attrNameLst>
                                      </p:cBhvr>
                                      <p:to>
                                        <p:strVal val="visible"/>
                                      </p:to>
                                    </p:set>
                                    <p:animEffect transition="in" filter="fade">
                                      <p:cBhvr>
                                        <p:cTn id="64" dur="1000"/>
                                        <p:tgtEl>
                                          <p:spTgt spid="24">
                                            <p:txEl>
                                              <p:pRg st="3" end="3"/>
                                            </p:txEl>
                                          </p:spTgt>
                                        </p:tgtEl>
                                      </p:cBhvr>
                                    </p:animEffect>
                                    <p:anim calcmode="lin" valueType="num">
                                      <p:cBhvr>
                                        <p:cTn id="65"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6" grpId="0" animBg="1"/>
      <p:bldP spid="27" grpId="0" animBg="1"/>
      <p:bldP spid="28" grpId="0" animBg="1"/>
      <p:bldP spid="29" grpId="0" animBg="1"/>
      <p:bldP spid="30" grpId="0" animBg="1"/>
      <p:bldP spid="32" grpId="0"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12" name="CasellaDiTesto 11">
            <a:extLst>
              <a:ext uri="{FF2B5EF4-FFF2-40B4-BE49-F238E27FC236}">
                <a16:creationId xmlns:a16="http://schemas.microsoft.com/office/drawing/2014/main" id="{C10ADFD3-BC61-4DF6-BD66-EDF8C8C67B36}"/>
              </a:ext>
            </a:extLst>
          </p:cNvPr>
          <p:cNvSpPr txBox="1"/>
          <p:nvPr/>
        </p:nvSpPr>
        <p:spPr>
          <a:xfrm>
            <a:off x="574158" y="1233378"/>
            <a:ext cx="7995684" cy="1969770"/>
          </a:xfrm>
          <a:prstGeom prst="rect">
            <a:avLst/>
          </a:prstGeom>
          <a:noFill/>
        </p:spPr>
        <p:txBody>
          <a:bodyPr wrap="square">
            <a:spAutoFit/>
          </a:bodyPr>
          <a:lstStyle/>
          <a:p>
            <a:pPr algn="ctr" eaLnBrk="1" hangingPunct="1">
              <a:buClrTx/>
              <a:buSzPct val="70000"/>
              <a:buFontTx/>
              <a:buNone/>
            </a:pPr>
            <a:endParaRPr lang="it-IT" altLang="it-IT" sz="1400" b="1" i="1" dirty="0">
              <a:solidFill>
                <a:schemeClr val="tx1"/>
              </a:solidFill>
              <a:latin typeface="Darker Grotesque" pitchFamily="2" charset="0"/>
            </a:endParaRPr>
          </a:p>
          <a:p>
            <a:pPr eaLnBrk="1" hangingPunct="1">
              <a:buClrTx/>
              <a:buSzPct val="70000"/>
              <a:buFontTx/>
              <a:buNone/>
            </a:pPr>
            <a:r>
              <a:rPr lang="it-IT" altLang="it-IT" sz="1800" dirty="0">
                <a:solidFill>
                  <a:schemeClr val="tx1"/>
                </a:solidFill>
                <a:latin typeface="Darker Grotesque" pitchFamily="2" charset="0"/>
              </a:rPr>
              <a:t>Elinor </a:t>
            </a:r>
            <a:r>
              <a:rPr lang="it-IT" altLang="it-IT" sz="1800" dirty="0" err="1">
                <a:solidFill>
                  <a:schemeClr val="tx1"/>
                </a:solidFill>
                <a:latin typeface="Darker Grotesque" pitchFamily="2" charset="0"/>
              </a:rPr>
              <a:t>Ostrom</a:t>
            </a:r>
            <a:r>
              <a:rPr lang="it-IT" altLang="it-IT" sz="1800" dirty="0">
                <a:solidFill>
                  <a:schemeClr val="tx1"/>
                </a:solidFill>
                <a:latin typeface="Darker Grotesque" pitchFamily="2" charset="0"/>
              </a:rPr>
              <a:t> (premio Nobel per l’economia 2009) ha iniziato a studiare le comunità che si occupano di beni comuni con un </a:t>
            </a:r>
            <a:r>
              <a:rPr lang="it-IT" altLang="it-IT" sz="1800" b="1" dirty="0">
                <a:solidFill>
                  <a:schemeClr val="tx1"/>
                </a:solidFill>
                <a:latin typeface="Darker Grotesque" pitchFamily="2" charset="0"/>
              </a:rPr>
              <a:t>approccio empirico </a:t>
            </a:r>
            <a:r>
              <a:rPr lang="it-IT" altLang="it-IT" sz="1800" dirty="0">
                <a:solidFill>
                  <a:schemeClr val="tx1"/>
                </a:solidFill>
                <a:latin typeface="Darker Grotesque" pitchFamily="2" charset="0"/>
              </a:rPr>
              <a:t>andando ad individuare alcuni aspetti ricorrenti. </a:t>
            </a:r>
          </a:p>
          <a:p>
            <a:pPr eaLnBrk="1" hangingPunct="1">
              <a:buClrTx/>
              <a:buSzPct val="70000"/>
              <a:buFontTx/>
              <a:buNone/>
            </a:pPr>
            <a:r>
              <a:rPr lang="it-IT" altLang="it-IT" sz="1800" dirty="0">
                <a:solidFill>
                  <a:schemeClr val="tx1"/>
                </a:solidFill>
                <a:latin typeface="Darker Grotesque" pitchFamily="2" charset="0"/>
              </a:rPr>
              <a:t>Sulla base delle rilevazioni svolte relative a beni comuni che sono sopravvissuti alle loro «tragedie» in tutto il mondo, introdusse un concetto nuovo:</a:t>
            </a:r>
          </a:p>
          <a:p>
            <a:pPr algn="ctr" eaLnBrk="1" hangingPunct="1">
              <a:buClrTx/>
              <a:buSzPct val="70000"/>
              <a:buFontTx/>
              <a:buNone/>
            </a:pPr>
            <a:endParaRPr lang="it-IT" altLang="it-IT" sz="1800" dirty="0">
              <a:solidFill>
                <a:schemeClr val="tx1"/>
              </a:solidFill>
              <a:latin typeface="Darker Grotesque" pitchFamily="2" charset="0"/>
            </a:endParaRPr>
          </a:p>
        </p:txBody>
      </p: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Beni comuni: la terza via di Elinor </a:t>
            </a:r>
            <a:r>
              <a:rPr lang="it-IT" altLang="it-IT" sz="1800" b="1" dirty="0" err="1">
                <a:solidFill>
                  <a:schemeClr val="tx1"/>
                </a:solidFill>
                <a:latin typeface="Darker Grotesque" pitchFamily="2" charset="0"/>
                <a:ea typeface="Tahoma" panose="020B0604030504040204" pitchFamily="34" charset="0"/>
                <a:cs typeface="Tahoma" panose="020B0604030504040204" pitchFamily="34" charset="0"/>
              </a:rPr>
              <a:t>Ostrom</a:t>
            </a:r>
            <a:endParaRPr lang="it-IT" altLang="it-IT" sz="1800" b="1" dirty="0">
              <a:solidFill>
                <a:schemeClr val="tx1"/>
              </a:solidFill>
              <a:latin typeface="Darker Grotesque" pitchFamily="2" charset="0"/>
              <a:ea typeface="Tahoma" panose="020B0604030504040204" pitchFamily="34" charset="0"/>
              <a:cs typeface="Tahoma" panose="020B0604030504040204" pitchFamily="34" charset="0"/>
            </a:endParaRP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1</a:t>
            </a:r>
          </a:p>
        </p:txBody>
      </p:sp>
      <p:sp>
        <p:nvSpPr>
          <p:cNvPr id="2" name="CasellaDiTesto 1">
            <a:extLst>
              <a:ext uri="{FF2B5EF4-FFF2-40B4-BE49-F238E27FC236}">
                <a16:creationId xmlns:a16="http://schemas.microsoft.com/office/drawing/2014/main" id="{D3229F3A-7FEA-455E-95CA-98BE274DDC4C}"/>
              </a:ext>
            </a:extLst>
          </p:cNvPr>
          <p:cNvSpPr txBox="1"/>
          <p:nvPr/>
        </p:nvSpPr>
        <p:spPr>
          <a:xfrm>
            <a:off x="3869070" y="3084308"/>
            <a:ext cx="4525630" cy="1415772"/>
          </a:xfrm>
          <a:prstGeom prst="rect">
            <a:avLst/>
          </a:prstGeom>
          <a:noFill/>
        </p:spPr>
        <p:txBody>
          <a:bodyPr wrap="square" rtlCol="0">
            <a:spAutoFit/>
          </a:bodyPr>
          <a:lstStyle/>
          <a:p>
            <a:r>
              <a:rPr lang="it-IT" altLang="it-IT" sz="1800" dirty="0">
                <a:solidFill>
                  <a:schemeClr val="tx1"/>
                </a:solidFill>
                <a:latin typeface="Darker Grotesque" pitchFamily="2" charset="0"/>
              </a:rPr>
              <a:t>un </a:t>
            </a:r>
            <a:r>
              <a:rPr lang="it-IT" altLang="it-IT" sz="1800" b="1" dirty="0">
                <a:solidFill>
                  <a:srgbClr val="FFBA4C"/>
                </a:solidFill>
                <a:latin typeface="Darker Grotesque" pitchFamily="2" charset="0"/>
              </a:rPr>
              <a:t>bene comune </a:t>
            </a:r>
            <a:r>
              <a:rPr lang="it-IT" altLang="it-IT" sz="1800" b="1" dirty="0">
                <a:solidFill>
                  <a:schemeClr val="tx1"/>
                </a:solidFill>
                <a:latin typeface="Darker Grotesque" pitchFamily="2" charset="0"/>
              </a:rPr>
              <a:t>è riconosciuto </a:t>
            </a:r>
            <a:r>
              <a:rPr lang="it-IT" altLang="it-IT" sz="1800" dirty="0">
                <a:solidFill>
                  <a:schemeClr val="tx1"/>
                </a:solidFill>
                <a:latin typeface="Darker Grotesque" pitchFamily="2" charset="0"/>
              </a:rPr>
              <a:t>tale non tanto per la sua natura intrinseca (elemento “oggettivo”), quanto </a:t>
            </a:r>
            <a:r>
              <a:rPr lang="it-IT" altLang="it-IT" sz="1800" b="1" dirty="0">
                <a:solidFill>
                  <a:schemeClr val="tx1"/>
                </a:solidFill>
                <a:latin typeface="Darker Grotesque" pitchFamily="2" charset="0"/>
              </a:rPr>
              <a:t>per le </a:t>
            </a:r>
            <a:r>
              <a:rPr lang="it-IT" altLang="it-IT" sz="1800" b="1" dirty="0">
                <a:solidFill>
                  <a:srgbClr val="8BD2BD"/>
                </a:solidFill>
                <a:latin typeface="Darker Grotesque" pitchFamily="2" charset="0"/>
              </a:rPr>
              <a:t>cure</a:t>
            </a:r>
            <a:r>
              <a:rPr lang="it-IT" altLang="it-IT" sz="1800" b="1" dirty="0">
                <a:solidFill>
                  <a:schemeClr val="tx1"/>
                </a:solidFill>
                <a:latin typeface="Darker Grotesque" pitchFamily="2" charset="0"/>
              </a:rPr>
              <a:t> che le </a:t>
            </a:r>
            <a:r>
              <a:rPr lang="it-IT" altLang="it-IT" sz="1800" b="1" dirty="0">
                <a:solidFill>
                  <a:srgbClr val="D8255C"/>
                </a:solidFill>
                <a:latin typeface="Darker Grotesque" pitchFamily="2" charset="0"/>
              </a:rPr>
              <a:t>persone</a:t>
            </a:r>
            <a:r>
              <a:rPr lang="it-IT" altLang="it-IT" sz="1800" b="1" dirty="0">
                <a:solidFill>
                  <a:schemeClr val="tx1"/>
                </a:solidFill>
                <a:latin typeface="Darker Grotesque" pitchFamily="2" charset="0"/>
              </a:rPr>
              <a:t> svolgono </a:t>
            </a:r>
            <a:r>
              <a:rPr lang="it-IT" altLang="it-IT" sz="1800" dirty="0">
                <a:solidFill>
                  <a:schemeClr val="tx1"/>
                </a:solidFill>
                <a:latin typeface="Darker Grotesque" pitchFamily="2" charset="0"/>
              </a:rPr>
              <a:t>per la sopravvivenza di quel bene (elemento “soggettivo”)</a:t>
            </a:r>
          </a:p>
          <a:p>
            <a:endParaRPr lang="it-IT" dirty="0"/>
          </a:p>
        </p:txBody>
      </p:sp>
      <p:sp>
        <p:nvSpPr>
          <p:cNvPr id="3" name="Freccia a destra 2">
            <a:extLst>
              <a:ext uri="{FF2B5EF4-FFF2-40B4-BE49-F238E27FC236}">
                <a16:creationId xmlns:a16="http://schemas.microsoft.com/office/drawing/2014/main" id="{9746B10E-2A3B-4940-8A4E-8999DD705093}"/>
              </a:ext>
            </a:extLst>
          </p:cNvPr>
          <p:cNvSpPr/>
          <p:nvPr/>
        </p:nvSpPr>
        <p:spPr>
          <a:xfrm>
            <a:off x="2324100" y="3084308"/>
            <a:ext cx="1519570" cy="1217722"/>
          </a:xfrm>
          <a:prstGeom prst="right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472565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1000"/>
                                        <p:tgtEl>
                                          <p:spTgt spid="12">
                                            <p:txEl>
                                              <p:pRg st="2" end="2"/>
                                            </p:txEl>
                                          </p:spTgt>
                                        </p:tgtEl>
                                      </p:cBhvr>
                                    </p:animEffect>
                                    <p:anim calcmode="lin" valueType="num">
                                      <p:cBhvr>
                                        <p:cTn id="1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3146357" y="2801209"/>
            <a:ext cx="5349255" cy="2000548"/>
          </a:xfrm>
          <a:prstGeom prst="rect">
            <a:avLst/>
          </a:prstGeom>
          <a:noFill/>
        </p:spPr>
        <p:txBody>
          <a:bodyPr wrap="square" rtlCol="0">
            <a:spAutoFit/>
          </a:bodyPr>
          <a:lstStyle/>
          <a:p>
            <a:pPr algn="just" fontAlgn="base"/>
            <a:r>
              <a:rPr lang="it-IT" sz="2500" dirty="0">
                <a:solidFill>
                  <a:srgbClr val="FFC000"/>
                </a:solidFill>
                <a:latin typeface="Darker Grotesque ExtraBold" pitchFamily="2" charset="0"/>
              </a:rPr>
              <a:t>Piano di comunicazione e informazione condiviso</a:t>
            </a:r>
          </a:p>
          <a:p>
            <a:pPr marL="342900" indent="-342900" fontAlgn="base">
              <a:buFont typeface="Arial" panose="020B0604020202020204" pitchFamily="34" charset="0"/>
              <a:buChar char="•"/>
            </a:pPr>
            <a:r>
              <a:rPr lang="it-IT" sz="2000" dirty="0">
                <a:solidFill>
                  <a:srgbClr val="1C2024"/>
                </a:solidFill>
                <a:latin typeface="Darker Grotesque" pitchFamily="2" charset="0"/>
              </a:rPr>
              <a:t>Definire tempi, modalità e cosa, per evitare conflitti;</a:t>
            </a:r>
          </a:p>
          <a:p>
            <a:pPr marL="342900" indent="-342900" fontAlgn="base">
              <a:buFont typeface="Arial" panose="020B0604020202020204" pitchFamily="34" charset="0"/>
              <a:buChar char="•"/>
            </a:pPr>
            <a:r>
              <a:rPr lang="it-IT" sz="2000" dirty="0">
                <a:solidFill>
                  <a:srgbClr val="1C2024"/>
                </a:solidFill>
                <a:latin typeface="Darker Grotesque" pitchFamily="2" charset="0"/>
              </a:rPr>
              <a:t>Momenti formativi congiunti per mettere insieme linguaggio e comunicazione. </a:t>
            </a:r>
            <a:br>
              <a:rPr lang="it-IT" dirty="0"/>
            </a:br>
            <a:endParaRPr lang="it-IT" dirty="0"/>
          </a:p>
        </p:txBody>
      </p:sp>
    </p:spTree>
    <p:extLst>
      <p:ext uri="{BB962C8B-B14F-4D97-AF65-F5344CB8AC3E}">
        <p14:creationId xmlns:p14="http://schemas.microsoft.com/office/powerpoint/2010/main" val="282669262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31"/>
                                        </p:tgtEl>
                                        <p:attrNameLst>
                                          <p:attrName>ppt_x</p:attrName>
                                        </p:attrNameLst>
                                      </p:cBhvr>
                                      <p:tavLst>
                                        <p:tav tm="0">
                                          <p:val>
                                            <p:strVal val="ppt_x"/>
                                          </p:val>
                                        </p:tav>
                                        <p:tav tm="100000">
                                          <p:val>
                                            <p:strVal val="ppt_x"/>
                                          </p:val>
                                        </p:tav>
                                      </p:tavLst>
                                    </p:anim>
                                    <p:anim calcmode="lin" valueType="num">
                                      <p:cBhvr additive="base">
                                        <p:cTn id="11" dur="500"/>
                                        <p:tgtEl>
                                          <p:spTgt spid="31"/>
                                        </p:tgtEl>
                                        <p:attrNameLst>
                                          <p:attrName>ppt_y</p:attrName>
                                        </p:attrNameLst>
                                      </p:cBhvr>
                                      <p:tavLst>
                                        <p:tav tm="0">
                                          <p:val>
                                            <p:strVal val="ppt_y"/>
                                          </p:val>
                                        </p:tav>
                                        <p:tav tm="100000">
                                          <p:val>
                                            <p:strVal val="1+ppt_h/2"/>
                                          </p:val>
                                        </p:tav>
                                      </p:tavLst>
                                    </p:anim>
                                    <p:set>
                                      <p:cBhvr>
                                        <p:cTn id="12" dur="1" fill="hold">
                                          <p:stCondLst>
                                            <p:cond delay="499"/>
                                          </p:stCondLst>
                                        </p:cTn>
                                        <p:tgtEl>
                                          <p:spTgt spid="31"/>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6"/>
                                        </p:tgtEl>
                                        <p:attrNameLst>
                                          <p:attrName>ppt_x</p:attrName>
                                        </p:attrNameLst>
                                      </p:cBhvr>
                                      <p:tavLst>
                                        <p:tav tm="0">
                                          <p:val>
                                            <p:strVal val="ppt_x"/>
                                          </p:val>
                                        </p:tav>
                                        <p:tav tm="100000">
                                          <p:val>
                                            <p:strVal val="ppt_x"/>
                                          </p:val>
                                        </p:tav>
                                      </p:tavLst>
                                    </p:anim>
                                    <p:anim calcmode="lin" valueType="num">
                                      <p:cBhvr additive="base">
                                        <p:cTn id="15" dur="500"/>
                                        <p:tgtEl>
                                          <p:spTgt spid="26"/>
                                        </p:tgtEl>
                                        <p:attrNameLst>
                                          <p:attrName>ppt_y</p:attrName>
                                        </p:attrNameLst>
                                      </p:cBhvr>
                                      <p:tavLst>
                                        <p:tav tm="0">
                                          <p:val>
                                            <p:strVal val="ppt_y"/>
                                          </p:val>
                                        </p:tav>
                                        <p:tav tm="100000">
                                          <p:val>
                                            <p:strVal val="1+ppt_h/2"/>
                                          </p:val>
                                        </p:tav>
                                      </p:tavLst>
                                    </p:anim>
                                    <p:set>
                                      <p:cBhvr>
                                        <p:cTn id="16" dur="1" fill="hold">
                                          <p:stCondLst>
                                            <p:cond delay="499"/>
                                          </p:stCondLst>
                                        </p:cTn>
                                        <p:tgtEl>
                                          <p:spTgt spid="26"/>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27"/>
                                        </p:tgtEl>
                                        <p:attrNameLst>
                                          <p:attrName>ppt_x</p:attrName>
                                        </p:attrNameLst>
                                      </p:cBhvr>
                                      <p:tavLst>
                                        <p:tav tm="0">
                                          <p:val>
                                            <p:strVal val="ppt_x"/>
                                          </p:val>
                                        </p:tav>
                                        <p:tav tm="100000">
                                          <p:val>
                                            <p:strVal val="ppt_x"/>
                                          </p:val>
                                        </p:tav>
                                      </p:tavLst>
                                    </p:anim>
                                    <p:anim calcmode="lin" valueType="num">
                                      <p:cBhvr additive="base">
                                        <p:cTn id="19" dur="500"/>
                                        <p:tgtEl>
                                          <p:spTgt spid="27"/>
                                        </p:tgtEl>
                                        <p:attrNameLst>
                                          <p:attrName>ppt_y</p:attrName>
                                        </p:attrNameLst>
                                      </p:cBhvr>
                                      <p:tavLst>
                                        <p:tav tm="0">
                                          <p:val>
                                            <p:strVal val="ppt_y"/>
                                          </p:val>
                                        </p:tav>
                                        <p:tav tm="100000">
                                          <p:val>
                                            <p:strVal val="1+ppt_h/2"/>
                                          </p:val>
                                        </p:tav>
                                      </p:tavLst>
                                    </p:anim>
                                    <p:set>
                                      <p:cBhvr>
                                        <p:cTn id="20" dur="1" fill="hold">
                                          <p:stCondLst>
                                            <p:cond delay="499"/>
                                          </p:stCondLst>
                                        </p:cTn>
                                        <p:tgtEl>
                                          <p:spTgt spid="27"/>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32"/>
                                        </p:tgtEl>
                                        <p:attrNameLst>
                                          <p:attrName>ppt_x</p:attrName>
                                        </p:attrNameLst>
                                      </p:cBhvr>
                                      <p:tavLst>
                                        <p:tav tm="0">
                                          <p:val>
                                            <p:strVal val="ppt_x"/>
                                          </p:val>
                                        </p:tav>
                                        <p:tav tm="100000">
                                          <p:val>
                                            <p:strVal val="ppt_x"/>
                                          </p:val>
                                        </p:tav>
                                      </p:tavLst>
                                    </p:anim>
                                    <p:anim calcmode="lin" valueType="num">
                                      <p:cBhvr additive="base">
                                        <p:cTn id="23" dur="500"/>
                                        <p:tgtEl>
                                          <p:spTgt spid="32"/>
                                        </p:tgtEl>
                                        <p:attrNameLst>
                                          <p:attrName>ppt_y</p:attrName>
                                        </p:attrNameLst>
                                      </p:cBhvr>
                                      <p:tavLst>
                                        <p:tav tm="0">
                                          <p:val>
                                            <p:strVal val="ppt_y"/>
                                          </p:val>
                                        </p:tav>
                                        <p:tav tm="100000">
                                          <p:val>
                                            <p:strVal val="1+ppt_h/2"/>
                                          </p:val>
                                        </p:tav>
                                      </p:tavLst>
                                    </p:anim>
                                    <p:set>
                                      <p:cBhvr>
                                        <p:cTn id="24" dur="1" fill="hold">
                                          <p:stCondLst>
                                            <p:cond delay="499"/>
                                          </p:stCondLst>
                                        </p:cTn>
                                        <p:tgtEl>
                                          <p:spTgt spid="32"/>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33"/>
                                        </p:tgtEl>
                                        <p:attrNameLst>
                                          <p:attrName>ppt_x</p:attrName>
                                        </p:attrNameLst>
                                      </p:cBhvr>
                                      <p:tavLst>
                                        <p:tav tm="0">
                                          <p:val>
                                            <p:strVal val="ppt_x"/>
                                          </p:val>
                                        </p:tav>
                                        <p:tav tm="100000">
                                          <p:val>
                                            <p:strVal val="ppt_x"/>
                                          </p:val>
                                        </p:tav>
                                      </p:tavLst>
                                    </p:anim>
                                    <p:anim calcmode="lin" valueType="num">
                                      <p:cBhvr additive="base">
                                        <p:cTn id="27" dur="500"/>
                                        <p:tgtEl>
                                          <p:spTgt spid="33"/>
                                        </p:tgtEl>
                                        <p:attrNameLst>
                                          <p:attrName>ppt_y</p:attrName>
                                        </p:attrNameLst>
                                      </p:cBhvr>
                                      <p:tavLst>
                                        <p:tav tm="0">
                                          <p:val>
                                            <p:strVal val="ppt_y"/>
                                          </p:val>
                                        </p:tav>
                                        <p:tav tm="100000">
                                          <p:val>
                                            <p:strVal val="1+ppt_h/2"/>
                                          </p:val>
                                        </p:tav>
                                      </p:tavLst>
                                    </p:anim>
                                    <p:set>
                                      <p:cBhvr>
                                        <p:cTn id="28" dur="1" fill="hold">
                                          <p:stCondLst>
                                            <p:cond delay="499"/>
                                          </p:stCondLst>
                                        </p:cTn>
                                        <p:tgtEl>
                                          <p:spTgt spid="33"/>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28"/>
                                        </p:tgtEl>
                                        <p:attrNameLst>
                                          <p:attrName>ppt_x</p:attrName>
                                        </p:attrNameLst>
                                      </p:cBhvr>
                                      <p:tavLst>
                                        <p:tav tm="0">
                                          <p:val>
                                            <p:strVal val="ppt_x"/>
                                          </p:val>
                                        </p:tav>
                                        <p:tav tm="100000">
                                          <p:val>
                                            <p:strVal val="ppt_x"/>
                                          </p:val>
                                        </p:tav>
                                      </p:tavLst>
                                    </p:anim>
                                    <p:anim calcmode="lin" valueType="num">
                                      <p:cBhvr additive="base">
                                        <p:cTn id="31" dur="500"/>
                                        <p:tgtEl>
                                          <p:spTgt spid="28"/>
                                        </p:tgtEl>
                                        <p:attrNameLst>
                                          <p:attrName>ppt_y</p:attrName>
                                        </p:attrNameLst>
                                      </p:cBhvr>
                                      <p:tavLst>
                                        <p:tav tm="0">
                                          <p:val>
                                            <p:strVal val="ppt_y"/>
                                          </p:val>
                                        </p:tav>
                                        <p:tav tm="100000">
                                          <p:val>
                                            <p:strVal val="1+ppt_h/2"/>
                                          </p:val>
                                        </p:tav>
                                      </p:tavLst>
                                    </p:anim>
                                    <p:set>
                                      <p:cBhvr>
                                        <p:cTn id="32" dur="1" fill="hold">
                                          <p:stCondLst>
                                            <p:cond delay="499"/>
                                          </p:stCondLst>
                                        </p:cTn>
                                        <p:tgtEl>
                                          <p:spTgt spid="28"/>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30"/>
                                        </p:tgtEl>
                                        <p:attrNameLst>
                                          <p:attrName>ppt_x</p:attrName>
                                        </p:attrNameLst>
                                      </p:cBhvr>
                                      <p:tavLst>
                                        <p:tav tm="0">
                                          <p:val>
                                            <p:strVal val="ppt_x"/>
                                          </p:val>
                                        </p:tav>
                                        <p:tav tm="100000">
                                          <p:val>
                                            <p:strVal val="ppt_x"/>
                                          </p:val>
                                        </p:tav>
                                      </p:tavLst>
                                    </p:anim>
                                    <p:anim calcmode="lin" valueType="num">
                                      <p:cBhvr additive="base">
                                        <p:cTn id="35" dur="500"/>
                                        <p:tgtEl>
                                          <p:spTgt spid="30"/>
                                        </p:tgtEl>
                                        <p:attrNameLst>
                                          <p:attrName>ppt_y</p:attrName>
                                        </p:attrNameLst>
                                      </p:cBhvr>
                                      <p:tavLst>
                                        <p:tav tm="0">
                                          <p:val>
                                            <p:strVal val="ppt_y"/>
                                          </p:val>
                                        </p:tav>
                                        <p:tav tm="100000">
                                          <p:val>
                                            <p:strVal val="1+ppt_h/2"/>
                                          </p:val>
                                        </p:tav>
                                      </p:tavLst>
                                    </p:anim>
                                    <p:set>
                                      <p:cBhvr>
                                        <p:cTn id="36" dur="1" fill="hold">
                                          <p:stCondLst>
                                            <p:cond delay="499"/>
                                          </p:stCondLst>
                                        </p:cTn>
                                        <p:tgtEl>
                                          <p:spTgt spid="30"/>
                                        </p:tgtEl>
                                        <p:attrNameLst>
                                          <p:attrName>style.visibility</p:attrName>
                                        </p:attrNameLst>
                                      </p:cBhvr>
                                      <p:to>
                                        <p:strVal val="hidden"/>
                                      </p:to>
                                    </p:set>
                                  </p:childTnLst>
                                </p:cTn>
                              </p:par>
                              <p:par>
                                <p:cTn id="37" presetID="2" presetClass="exit" presetSubtype="4" fill="hold" grpId="0" nodeType="withEffect">
                                  <p:stCondLst>
                                    <p:cond delay="0"/>
                                  </p:stCondLst>
                                  <p:childTnLst>
                                    <p:anim calcmode="lin" valueType="num">
                                      <p:cBhvr additive="base">
                                        <p:cTn id="38" dur="500"/>
                                        <p:tgtEl>
                                          <p:spTgt spid="29"/>
                                        </p:tgtEl>
                                        <p:attrNameLst>
                                          <p:attrName>ppt_x</p:attrName>
                                        </p:attrNameLst>
                                      </p:cBhvr>
                                      <p:tavLst>
                                        <p:tav tm="0">
                                          <p:val>
                                            <p:strVal val="ppt_x"/>
                                          </p:val>
                                        </p:tav>
                                        <p:tav tm="100000">
                                          <p:val>
                                            <p:strVal val="ppt_x"/>
                                          </p:val>
                                        </p:tav>
                                      </p:tavLst>
                                    </p:anim>
                                    <p:anim calcmode="lin" valueType="num">
                                      <p:cBhvr additive="base">
                                        <p:cTn id="39" dur="500"/>
                                        <p:tgtEl>
                                          <p:spTgt spid="29"/>
                                        </p:tgtEl>
                                        <p:attrNameLst>
                                          <p:attrName>ppt_y</p:attrName>
                                        </p:attrNameLst>
                                      </p:cBhvr>
                                      <p:tavLst>
                                        <p:tav tm="0">
                                          <p:val>
                                            <p:strVal val="ppt_y"/>
                                          </p:val>
                                        </p:tav>
                                        <p:tav tm="100000">
                                          <p:val>
                                            <p:strVal val="1+ppt_h/2"/>
                                          </p:val>
                                        </p:tav>
                                      </p:tavLst>
                                    </p:anim>
                                    <p:set>
                                      <p:cBhvr>
                                        <p:cTn id="40" dur="1" fill="hold">
                                          <p:stCondLst>
                                            <p:cond delay="499"/>
                                          </p:stCondLst>
                                        </p:cTn>
                                        <p:tgtEl>
                                          <p:spTgt spid="29"/>
                                        </p:tgtEl>
                                        <p:attrNameLst>
                                          <p:attrName>style.visibility</p:attrName>
                                        </p:attrNameLst>
                                      </p:cBhvr>
                                      <p:to>
                                        <p:strVal val="hidden"/>
                                      </p:to>
                                    </p:set>
                                  </p:childTnLst>
                                </p:cTn>
                              </p:par>
                              <p:par>
                                <p:cTn id="41" presetID="42" presetClass="entr" presetSubtype="0" fill="hold" nodeType="with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Effect transition="in" filter="fade">
                                      <p:cBhvr>
                                        <p:cTn id="43" dur="1000"/>
                                        <p:tgtEl>
                                          <p:spTgt spid="24">
                                            <p:txEl>
                                              <p:pRg st="0" end="0"/>
                                            </p:txEl>
                                          </p:spTgt>
                                        </p:tgtEl>
                                      </p:cBhvr>
                                    </p:animEffect>
                                    <p:anim calcmode="lin" valueType="num">
                                      <p:cBhvr>
                                        <p:cTn id="44"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4">
                                            <p:txEl>
                                              <p:pRg st="1" end="1"/>
                                            </p:txEl>
                                          </p:spTgt>
                                        </p:tgtEl>
                                        <p:attrNameLst>
                                          <p:attrName>style.visibility</p:attrName>
                                        </p:attrNameLst>
                                      </p:cBhvr>
                                      <p:to>
                                        <p:strVal val="visible"/>
                                      </p:to>
                                    </p:set>
                                    <p:animEffect transition="in" filter="fade">
                                      <p:cBhvr>
                                        <p:cTn id="50" dur="1000"/>
                                        <p:tgtEl>
                                          <p:spTgt spid="24">
                                            <p:txEl>
                                              <p:pRg st="1" end="1"/>
                                            </p:txEl>
                                          </p:spTgt>
                                        </p:tgtEl>
                                      </p:cBhvr>
                                    </p:animEffect>
                                    <p:anim calcmode="lin" valueType="num">
                                      <p:cBhvr>
                                        <p:cTn id="51"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24">
                                            <p:txEl>
                                              <p:pRg st="2" end="2"/>
                                            </p:txEl>
                                          </p:spTgt>
                                        </p:tgtEl>
                                        <p:attrNameLst>
                                          <p:attrName>style.visibility</p:attrName>
                                        </p:attrNameLst>
                                      </p:cBhvr>
                                      <p:to>
                                        <p:strVal val="visible"/>
                                      </p:to>
                                    </p:set>
                                    <p:animEffect transition="in" filter="fade">
                                      <p:cBhvr>
                                        <p:cTn id="57" dur="1000"/>
                                        <p:tgtEl>
                                          <p:spTgt spid="24">
                                            <p:txEl>
                                              <p:pRg st="2" end="2"/>
                                            </p:txEl>
                                          </p:spTgt>
                                        </p:tgtEl>
                                      </p:cBhvr>
                                    </p:animEffect>
                                    <p:anim calcmode="lin" valueType="num">
                                      <p:cBhvr>
                                        <p:cTn id="58"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955068" y="1095960"/>
            <a:ext cx="5349255" cy="2693045"/>
          </a:xfrm>
          <a:prstGeom prst="rect">
            <a:avLst/>
          </a:prstGeom>
          <a:noFill/>
        </p:spPr>
        <p:txBody>
          <a:bodyPr wrap="square" rtlCol="0">
            <a:spAutoFit/>
          </a:bodyPr>
          <a:lstStyle/>
          <a:p>
            <a:pPr algn="just" fontAlgn="base"/>
            <a:r>
              <a:rPr lang="it-IT" sz="2500" dirty="0">
                <a:solidFill>
                  <a:srgbClr val="B9E4D7"/>
                </a:solidFill>
                <a:latin typeface="Darker Grotesque ExtraBold" pitchFamily="2" charset="0"/>
              </a:rPr>
              <a:t>Comunicare la dimensione “aperta” del progetto (lo si fa insieme: non è tutto predefinito!)</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Indicare le finalità generali, comunicare lo “spirito” del progetto, in una dimensione sempre più estesa ed ampia;</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Dare spazio alla bellezza dei luoghi da rigenerare.</a:t>
            </a:r>
            <a:br>
              <a:rPr lang="it-IT" dirty="0"/>
            </a:br>
            <a:endParaRPr lang="it-IT" dirty="0"/>
          </a:p>
        </p:txBody>
      </p:sp>
    </p:spTree>
    <p:extLst>
      <p:ext uri="{BB962C8B-B14F-4D97-AF65-F5344CB8AC3E}">
        <p14:creationId xmlns:p14="http://schemas.microsoft.com/office/powerpoint/2010/main" val="35407653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31"/>
                                        </p:tgtEl>
                                        <p:attrNameLst>
                                          <p:attrName>ppt_x</p:attrName>
                                        </p:attrNameLst>
                                      </p:cBhvr>
                                      <p:tavLst>
                                        <p:tav tm="0">
                                          <p:val>
                                            <p:strVal val="ppt_x"/>
                                          </p:val>
                                        </p:tav>
                                        <p:tav tm="100000">
                                          <p:val>
                                            <p:strVal val="ppt_x"/>
                                          </p:val>
                                        </p:tav>
                                      </p:tavLst>
                                    </p:anim>
                                    <p:anim calcmode="lin" valueType="num">
                                      <p:cBhvr additive="base">
                                        <p:cTn id="11" dur="500"/>
                                        <p:tgtEl>
                                          <p:spTgt spid="31"/>
                                        </p:tgtEl>
                                        <p:attrNameLst>
                                          <p:attrName>ppt_y</p:attrName>
                                        </p:attrNameLst>
                                      </p:cBhvr>
                                      <p:tavLst>
                                        <p:tav tm="0">
                                          <p:val>
                                            <p:strVal val="ppt_y"/>
                                          </p:val>
                                        </p:tav>
                                        <p:tav tm="100000">
                                          <p:val>
                                            <p:strVal val="1+ppt_h/2"/>
                                          </p:val>
                                        </p:tav>
                                      </p:tavLst>
                                    </p:anim>
                                    <p:set>
                                      <p:cBhvr>
                                        <p:cTn id="12" dur="1" fill="hold">
                                          <p:stCondLst>
                                            <p:cond delay="499"/>
                                          </p:stCondLst>
                                        </p:cTn>
                                        <p:tgtEl>
                                          <p:spTgt spid="31"/>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5"/>
                                        </p:tgtEl>
                                        <p:attrNameLst>
                                          <p:attrName>ppt_x</p:attrName>
                                        </p:attrNameLst>
                                      </p:cBhvr>
                                      <p:tavLst>
                                        <p:tav tm="0">
                                          <p:val>
                                            <p:strVal val="ppt_x"/>
                                          </p:val>
                                        </p:tav>
                                        <p:tav tm="100000">
                                          <p:val>
                                            <p:strVal val="ppt_x"/>
                                          </p:val>
                                        </p:tav>
                                      </p:tavLst>
                                    </p:anim>
                                    <p:anim calcmode="lin" valueType="num">
                                      <p:cBhvr additive="base">
                                        <p:cTn id="15" dur="500"/>
                                        <p:tgtEl>
                                          <p:spTgt spid="25"/>
                                        </p:tgtEl>
                                        <p:attrNameLst>
                                          <p:attrName>ppt_y</p:attrName>
                                        </p:attrNameLst>
                                      </p:cBhvr>
                                      <p:tavLst>
                                        <p:tav tm="0">
                                          <p:val>
                                            <p:strVal val="ppt_y"/>
                                          </p:val>
                                        </p:tav>
                                        <p:tav tm="100000">
                                          <p:val>
                                            <p:strVal val="1+ppt_h/2"/>
                                          </p:val>
                                        </p:tav>
                                      </p:tavLst>
                                    </p:anim>
                                    <p:set>
                                      <p:cBhvr>
                                        <p:cTn id="16" dur="1" fill="hold">
                                          <p:stCondLst>
                                            <p:cond delay="499"/>
                                          </p:stCondLst>
                                        </p:cTn>
                                        <p:tgtEl>
                                          <p:spTgt spid="25"/>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27"/>
                                        </p:tgtEl>
                                        <p:attrNameLst>
                                          <p:attrName>ppt_x</p:attrName>
                                        </p:attrNameLst>
                                      </p:cBhvr>
                                      <p:tavLst>
                                        <p:tav tm="0">
                                          <p:val>
                                            <p:strVal val="ppt_x"/>
                                          </p:val>
                                        </p:tav>
                                        <p:tav tm="100000">
                                          <p:val>
                                            <p:strVal val="ppt_x"/>
                                          </p:val>
                                        </p:tav>
                                      </p:tavLst>
                                    </p:anim>
                                    <p:anim calcmode="lin" valueType="num">
                                      <p:cBhvr additive="base">
                                        <p:cTn id="19" dur="500"/>
                                        <p:tgtEl>
                                          <p:spTgt spid="27"/>
                                        </p:tgtEl>
                                        <p:attrNameLst>
                                          <p:attrName>ppt_y</p:attrName>
                                        </p:attrNameLst>
                                      </p:cBhvr>
                                      <p:tavLst>
                                        <p:tav tm="0">
                                          <p:val>
                                            <p:strVal val="ppt_y"/>
                                          </p:val>
                                        </p:tav>
                                        <p:tav tm="100000">
                                          <p:val>
                                            <p:strVal val="1+ppt_h/2"/>
                                          </p:val>
                                        </p:tav>
                                      </p:tavLst>
                                    </p:anim>
                                    <p:set>
                                      <p:cBhvr>
                                        <p:cTn id="20" dur="1" fill="hold">
                                          <p:stCondLst>
                                            <p:cond delay="499"/>
                                          </p:stCondLst>
                                        </p:cTn>
                                        <p:tgtEl>
                                          <p:spTgt spid="27"/>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32"/>
                                        </p:tgtEl>
                                        <p:attrNameLst>
                                          <p:attrName>ppt_x</p:attrName>
                                        </p:attrNameLst>
                                      </p:cBhvr>
                                      <p:tavLst>
                                        <p:tav tm="0">
                                          <p:val>
                                            <p:strVal val="ppt_x"/>
                                          </p:val>
                                        </p:tav>
                                        <p:tav tm="100000">
                                          <p:val>
                                            <p:strVal val="ppt_x"/>
                                          </p:val>
                                        </p:tav>
                                      </p:tavLst>
                                    </p:anim>
                                    <p:anim calcmode="lin" valueType="num">
                                      <p:cBhvr additive="base">
                                        <p:cTn id="23" dur="500"/>
                                        <p:tgtEl>
                                          <p:spTgt spid="32"/>
                                        </p:tgtEl>
                                        <p:attrNameLst>
                                          <p:attrName>ppt_y</p:attrName>
                                        </p:attrNameLst>
                                      </p:cBhvr>
                                      <p:tavLst>
                                        <p:tav tm="0">
                                          <p:val>
                                            <p:strVal val="ppt_y"/>
                                          </p:val>
                                        </p:tav>
                                        <p:tav tm="100000">
                                          <p:val>
                                            <p:strVal val="1+ppt_h/2"/>
                                          </p:val>
                                        </p:tav>
                                      </p:tavLst>
                                    </p:anim>
                                    <p:set>
                                      <p:cBhvr>
                                        <p:cTn id="24" dur="1" fill="hold">
                                          <p:stCondLst>
                                            <p:cond delay="499"/>
                                          </p:stCondLst>
                                        </p:cTn>
                                        <p:tgtEl>
                                          <p:spTgt spid="32"/>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30"/>
                                        </p:tgtEl>
                                        <p:attrNameLst>
                                          <p:attrName>ppt_x</p:attrName>
                                        </p:attrNameLst>
                                      </p:cBhvr>
                                      <p:tavLst>
                                        <p:tav tm="0">
                                          <p:val>
                                            <p:strVal val="ppt_x"/>
                                          </p:val>
                                        </p:tav>
                                        <p:tav tm="100000">
                                          <p:val>
                                            <p:strVal val="ppt_x"/>
                                          </p:val>
                                        </p:tav>
                                      </p:tavLst>
                                    </p:anim>
                                    <p:anim calcmode="lin" valueType="num">
                                      <p:cBhvr additive="base">
                                        <p:cTn id="27" dur="500"/>
                                        <p:tgtEl>
                                          <p:spTgt spid="30"/>
                                        </p:tgtEl>
                                        <p:attrNameLst>
                                          <p:attrName>ppt_y</p:attrName>
                                        </p:attrNameLst>
                                      </p:cBhvr>
                                      <p:tavLst>
                                        <p:tav tm="0">
                                          <p:val>
                                            <p:strVal val="ppt_y"/>
                                          </p:val>
                                        </p:tav>
                                        <p:tav tm="100000">
                                          <p:val>
                                            <p:strVal val="1+ppt_h/2"/>
                                          </p:val>
                                        </p:tav>
                                      </p:tavLst>
                                    </p:anim>
                                    <p:set>
                                      <p:cBhvr>
                                        <p:cTn id="28" dur="1" fill="hold">
                                          <p:stCondLst>
                                            <p:cond delay="499"/>
                                          </p:stCondLst>
                                        </p:cTn>
                                        <p:tgtEl>
                                          <p:spTgt spid="30"/>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28"/>
                                        </p:tgtEl>
                                        <p:attrNameLst>
                                          <p:attrName>ppt_x</p:attrName>
                                        </p:attrNameLst>
                                      </p:cBhvr>
                                      <p:tavLst>
                                        <p:tav tm="0">
                                          <p:val>
                                            <p:strVal val="ppt_x"/>
                                          </p:val>
                                        </p:tav>
                                        <p:tav tm="100000">
                                          <p:val>
                                            <p:strVal val="ppt_x"/>
                                          </p:val>
                                        </p:tav>
                                      </p:tavLst>
                                    </p:anim>
                                    <p:anim calcmode="lin" valueType="num">
                                      <p:cBhvr additive="base">
                                        <p:cTn id="31" dur="500"/>
                                        <p:tgtEl>
                                          <p:spTgt spid="28"/>
                                        </p:tgtEl>
                                        <p:attrNameLst>
                                          <p:attrName>ppt_y</p:attrName>
                                        </p:attrNameLst>
                                      </p:cBhvr>
                                      <p:tavLst>
                                        <p:tav tm="0">
                                          <p:val>
                                            <p:strVal val="ppt_y"/>
                                          </p:val>
                                        </p:tav>
                                        <p:tav tm="100000">
                                          <p:val>
                                            <p:strVal val="1+ppt_h/2"/>
                                          </p:val>
                                        </p:tav>
                                      </p:tavLst>
                                    </p:anim>
                                    <p:set>
                                      <p:cBhvr>
                                        <p:cTn id="32" dur="1" fill="hold">
                                          <p:stCondLst>
                                            <p:cond delay="499"/>
                                          </p:stCondLst>
                                        </p:cTn>
                                        <p:tgtEl>
                                          <p:spTgt spid="28"/>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33"/>
                                        </p:tgtEl>
                                        <p:attrNameLst>
                                          <p:attrName>ppt_x</p:attrName>
                                        </p:attrNameLst>
                                      </p:cBhvr>
                                      <p:tavLst>
                                        <p:tav tm="0">
                                          <p:val>
                                            <p:strVal val="ppt_x"/>
                                          </p:val>
                                        </p:tav>
                                        <p:tav tm="100000">
                                          <p:val>
                                            <p:strVal val="ppt_x"/>
                                          </p:val>
                                        </p:tav>
                                      </p:tavLst>
                                    </p:anim>
                                    <p:anim calcmode="lin" valueType="num">
                                      <p:cBhvr additive="base">
                                        <p:cTn id="35" dur="500"/>
                                        <p:tgtEl>
                                          <p:spTgt spid="33"/>
                                        </p:tgtEl>
                                        <p:attrNameLst>
                                          <p:attrName>ppt_y</p:attrName>
                                        </p:attrNameLst>
                                      </p:cBhvr>
                                      <p:tavLst>
                                        <p:tav tm="0">
                                          <p:val>
                                            <p:strVal val="ppt_y"/>
                                          </p:val>
                                        </p:tav>
                                        <p:tav tm="100000">
                                          <p:val>
                                            <p:strVal val="1+ppt_h/2"/>
                                          </p:val>
                                        </p:tav>
                                      </p:tavLst>
                                    </p:anim>
                                    <p:set>
                                      <p:cBhvr>
                                        <p:cTn id="36" dur="1" fill="hold">
                                          <p:stCondLst>
                                            <p:cond delay="499"/>
                                          </p:stCondLst>
                                        </p:cTn>
                                        <p:tgtEl>
                                          <p:spTgt spid="33"/>
                                        </p:tgtEl>
                                        <p:attrNameLst>
                                          <p:attrName>style.visibility</p:attrName>
                                        </p:attrNameLst>
                                      </p:cBhvr>
                                      <p:to>
                                        <p:strVal val="hidden"/>
                                      </p:to>
                                    </p:set>
                                  </p:childTnLst>
                                </p:cTn>
                              </p:par>
                              <p:par>
                                <p:cTn id="37" presetID="2" presetClass="exit" presetSubtype="4" fill="hold" grpId="0" nodeType="withEffect">
                                  <p:stCondLst>
                                    <p:cond delay="0"/>
                                  </p:stCondLst>
                                  <p:childTnLst>
                                    <p:anim calcmode="lin" valueType="num">
                                      <p:cBhvr additive="base">
                                        <p:cTn id="38" dur="500"/>
                                        <p:tgtEl>
                                          <p:spTgt spid="29"/>
                                        </p:tgtEl>
                                        <p:attrNameLst>
                                          <p:attrName>ppt_x</p:attrName>
                                        </p:attrNameLst>
                                      </p:cBhvr>
                                      <p:tavLst>
                                        <p:tav tm="0">
                                          <p:val>
                                            <p:strVal val="ppt_x"/>
                                          </p:val>
                                        </p:tav>
                                        <p:tav tm="100000">
                                          <p:val>
                                            <p:strVal val="ppt_x"/>
                                          </p:val>
                                        </p:tav>
                                      </p:tavLst>
                                    </p:anim>
                                    <p:anim calcmode="lin" valueType="num">
                                      <p:cBhvr additive="base">
                                        <p:cTn id="39" dur="500"/>
                                        <p:tgtEl>
                                          <p:spTgt spid="29"/>
                                        </p:tgtEl>
                                        <p:attrNameLst>
                                          <p:attrName>ppt_y</p:attrName>
                                        </p:attrNameLst>
                                      </p:cBhvr>
                                      <p:tavLst>
                                        <p:tav tm="0">
                                          <p:val>
                                            <p:strVal val="ppt_y"/>
                                          </p:val>
                                        </p:tav>
                                        <p:tav tm="100000">
                                          <p:val>
                                            <p:strVal val="1+ppt_h/2"/>
                                          </p:val>
                                        </p:tav>
                                      </p:tavLst>
                                    </p:anim>
                                    <p:set>
                                      <p:cBhvr>
                                        <p:cTn id="40" dur="1" fill="hold">
                                          <p:stCondLst>
                                            <p:cond delay="499"/>
                                          </p:stCondLst>
                                        </p:cTn>
                                        <p:tgtEl>
                                          <p:spTgt spid="29"/>
                                        </p:tgtEl>
                                        <p:attrNameLst>
                                          <p:attrName>style.visibility</p:attrName>
                                        </p:attrNameLst>
                                      </p:cBhvr>
                                      <p:to>
                                        <p:strVal val="hidden"/>
                                      </p:to>
                                    </p:set>
                                  </p:childTnLst>
                                </p:cTn>
                              </p:par>
                              <p:par>
                                <p:cTn id="41" presetID="42" presetClass="entr" presetSubtype="0" fill="hold" nodeType="with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Effect transition="in" filter="fade">
                                      <p:cBhvr>
                                        <p:cTn id="43" dur="1000"/>
                                        <p:tgtEl>
                                          <p:spTgt spid="24">
                                            <p:txEl>
                                              <p:pRg st="0" end="0"/>
                                            </p:txEl>
                                          </p:spTgt>
                                        </p:tgtEl>
                                      </p:cBhvr>
                                    </p:animEffect>
                                    <p:anim calcmode="lin" valueType="num">
                                      <p:cBhvr>
                                        <p:cTn id="44"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4">
                                            <p:txEl>
                                              <p:pRg st="1" end="1"/>
                                            </p:txEl>
                                          </p:spTgt>
                                        </p:tgtEl>
                                        <p:attrNameLst>
                                          <p:attrName>style.visibility</p:attrName>
                                        </p:attrNameLst>
                                      </p:cBhvr>
                                      <p:to>
                                        <p:strVal val="visible"/>
                                      </p:to>
                                    </p:set>
                                    <p:animEffect transition="in" filter="fade">
                                      <p:cBhvr>
                                        <p:cTn id="50" dur="1000"/>
                                        <p:tgtEl>
                                          <p:spTgt spid="24">
                                            <p:txEl>
                                              <p:pRg st="1" end="1"/>
                                            </p:txEl>
                                          </p:spTgt>
                                        </p:tgtEl>
                                      </p:cBhvr>
                                    </p:animEffect>
                                    <p:anim calcmode="lin" valueType="num">
                                      <p:cBhvr>
                                        <p:cTn id="51"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24">
                                            <p:txEl>
                                              <p:pRg st="2" end="2"/>
                                            </p:txEl>
                                          </p:spTgt>
                                        </p:tgtEl>
                                        <p:attrNameLst>
                                          <p:attrName>style.visibility</p:attrName>
                                        </p:attrNameLst>
                                      </p:cBhvr>
                                      <p:to>
                                        <p:strVal val="visible"/>
                                      </p:to>
                                    </p:set>
                                    <p:animEffect transition="in" filter="fade">
                                      <p:cBhvr>
                                        <p:cTn id="57" dur="1000"/>
                                        <p:tgtEl>
                                          <p:spTgt spid="24">
                                            <p:txEl>
                                              <p:pRg st="2" end="2"/>
                                            </p:txEl>
                                          </p:spTgt>
                                        </p:tgtEl>
                                      </p:cBhvr>
                                    </p:animEffect>
                                    <p:anim calcmode="lin" valueType="num">
                                      <p:cBhvr>
                                        <p:cTn id="58"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7" grpId="0" animBg="1"/>
      <p:bldP spid="28" grpId="0" animBg="1"/>
      <p:bldP spid="29" grpId="0" animBg="1"/>
      <p:bldP spid="30" grpId="0" animBg="1"/>
      <p:bldP spid="31" grpId="0" animBg="1"/>
      <p:bldP spid="32" grpId="0" animBg="1"/>
      <p:bldP spid="3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544918" y="1074015"/>
            <a:ext cx="5349255" cy="2323713"/>
          </a:xfrm>
          <a:prstGeom prst="rect">
            <a:avLst/>
          </a:prstGeom>
          <a:noFill/>
        </p:spPr>
        <p:txBody>
          <a:bodyPr wrap="square" rtlCol="0">
            <a:spAutoFit/>
          </a:bodyPr>
          <a:lstStyle/>
          <a:p>
            <a:pPr algn="just" fontAlgn="base"/>
            <a:r>
              <a:rPr lang="it-IT" sz="2500" dirty="0">
                <a:solidFill>
                  <a:srgbClr val="D8255C"/>
                </a:solidFill>
                <a:latin typeface="Darker Grotesque ExtraBold" pitchFamily="2" charset="0"/>
              </a:rPr>
              <a:t>Comunicare a generazioni diverse</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I beni comuni sono intergenerazionali perché uniscono memoria e cultura, cosa è il presente e le generazioni future. Mettere insieme: passato, benessere di adesso;</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Categorie privilegiate attente ai beni comuni: bambini, genitori e nonni.</a:t>
            </a:r>
          </a:p>
        </p:txBody>
      </p:sp>
    </p:spTree>
    <p:extLst>
      <p:ext uri="{BB962C8B-B14F-4D97-AF65-F5344CB8AC3E}">
        <p14:creationId xmlns:p14="http://schemas.microsoft.com/office/powerpoint/2010/main" val="118219754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31"/>
                                        </p:tgtEl>
                                        <p:attrNameLst>
                                          <p:attrName>ppt_x</p:attrName>
                                        </p:attrNameLst>
                                      </p:cBhvr>
                                      <p:tavLst>
                                        <p:tav tm="0">
                                          <p:val>
                                            <p:strVal val="ppt_x"/>
                                          </p:val>
                                        </p:tav>
                                        <p:tav tm="100000">
                                          <p:val>
                                            <p:strVal val="ppt_x"/>
                                          </p:val>
                                        </p:tav>
                                      </p:tavLst>
                                    </p:anim>
                                    <p:anim calcmode="lin" valueType="num">
                                      <p:cBhvr additive="base">
                                        <p:cTn id="11" dur="500"/>
                                        <p:tgtEl>
                                          <p:spTgt spid="31"/>
                                        </p:tgtEl>
                                        <p:attrNameLst>
                                          <p:attrName>ppt_y</p:attrName>
                                        </p:attrNameLst>
                                      </p:cBhvr>
                                      <p:tavLst>
                                        <p:tav tm="0">
                                          <p:val>
                                            <p:strVal val="ppt_y"/>
                                          </p:val>
                                        </p:tav>
                                        <p:tav tm="100000">
                                          <p:val>
                                            <p:strVal val="1+ppt_h/2"/>
                                          </p:val>
                                        </p:tav>
                                      </p:tavLst>
                                    </p:anim>
                                    <p:set>
                                      <p:cBhvr>
                                        <p:cTn id="12" dur="1" fill="hold">
                                          <p:stCondLst>
                                            <p:cond delay="499"/>
                                          </p:stCondLst>
                                        </p:cTn>
                                        <p:tgtEl>
                                          <p:spTgt spid="31"/>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5"/>
                                        </p:tgtEl>
                                        <p:attrNameLst>
                                          <p:attrName>ppt_x</p:attrName>
                                        </p:attrNameLst>
                                      </p:cBhvr>
                                      <p:tavLst>
                                        <p:tav tm="0">
                                          <p:val>
                                            <p:strVal val="ppt_x"/>
                                          </p:val>
                                        </p:tav>
                                        <p:tav tm="100000">
                                          <p:val>
                                            <p:strVal val="ppt_x"/>
                                          </p:val>
                                        </p:tav>
                                      </p:tavLst>
                                    </p:anim>
                                    <p:anim calcmode="lin" valueType="num">
                                      <p:cBhvr additive="base">
                                        <p:cTn id="15" dur="500"/>
                                        <p:tgtEl>
                                          <p:spTgt spid="25"/>
                                        </p:tgtEl>
                                        <p:attrNameLst>
                                          <p:attrName>ppt_y</p:attrName>
                                        </p:attrNameLst>
                                      </p:cBhvr>
                                      <p:tavLst>
                                        <p:tav tm="0">
                                          <p:val>
                                            <p:strVal val="ppt_y"/>
                                          </p:val>
                                        </p:tav>
                                        <p:tav tm="100000">
                                          <p:val>
                                            <p:strVal val="1+ppt_h/2"/>
                                          </p:val>
                                        </p:tav>
                                      </p:tavLst>
                                    </p:anim>
                                    <p:set>
                                      <p:cBhvr>
                                        <p:cTn id="16" dur="1" fill="hold">
                                          <p:stCondLst>
                                            <p:cond delay="499"/>
                                          </p:stCondLst>
                                        </p:cTn>
                                        <p:tgtEl>
                                          <p:spTgt spid="25"/>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26"/>
                                        </p:tgtEl>
                                        <p:attrNameLst>
                                          <p:attrName>ppt_x</p:attrName>
                                        </p:attrNameLst>
                                      </p:cBhvr>
                                      <p:tavLst>
                                        <p:tav tm="0">
                                          <p:val>
                                            <p:strVal val="ppt_x"/>
                                          </p:val>
                                        </p:tav>
                                        <p:tav tm="100000">
                                          <p:val>
                                            <p:strVal val="ppt_x"/>
                                          </p:val>
                                        </p:tav>
                                      </p:tavLst>
                                    </p:anim>
                                    <p:anim calcmode="lin" valueType="num">
                                      <p:cBhvr additive="base">
                                        <p:cTn id="19" dur="500"/>
                                        <p:tgtEl>
                                          <p:spTgt spid="26"/>
                                        </p:tgtEl>
                                        <p:attrNameLst>
                                          <p:attrName>ppt_y</p:attrName>
                                        </p:attrNameLst>
                                      </p:cBhvr>
                                      <p:tavLst>
                                        <p:tav tm="0">
                                          <p:val>
                                            <p:strVal val="ppt_y"/>
                                          </p:val>
                                        </p:tav>
                                        <p:tav tm="100000">
                                          <p:val>
                                            <p:strVal val="1+ppt_h/2"/>
                                          </p:val>
                                        </p:tav>
                                      </p:tavLst>
                                    </p:anim>
                                    <p:set>
                                      <p:cBhvr>
                                        <p:cTn id="20" dur="1" fill="hold">
                                          <p:stCondLst>
                                            <p:cond delay="499"/>
                                          </p:stCondLst>
                                        </p:cTn>
                                        <p:tgtEl>
                                          <p:spTgt spid="26"/>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32"/>
                                        </p:tgtEl>
                                        <p:attrNameLst>
                                          <p:attrName>ppt_x</p:attrName>
                                        </p:attrNameLst>
                                      </p:cBhvr>
                                      <p:tavLst>
                                        <p:tav tm="0">
                                          <p:val>
                                            <p:strVal val="ppt_x"/>
                                          </p:val>
                                        </p:tav>
                                        <p:tav tm="100000">
                                          <p:val>
                                            <p:strVal val="ppt_x"/>
                                          </p:val>
                                        </p:tav>
                                      </p:tavLst>
                                    </p:anim>
                                    <p:anim calcmode="lin" valueType="num">
                                      <p:cBhvr additive="base">
                                        <p:cTn id="23" dur="500"/>
                                        <p:tgtEl>
                                          <p:spTgt spid="32"/>
                                        </p:tgtEl>
                                        <p:attrNameLst>
                                          <p:attrName>ppt_y</p:attrName>
                                        </p:attrNameLst>
                                      </p:cBhvr>
                                      <p:tavLst>
                                        <p:tav tm="0">
                                          <p:val>
                                            <p:strVal val="ppt_y"/>
                                          </p:val>
                                        </p:tav>
                                        <p:tav tm="100000">
                                          <p:val>
                                            <p:strVal val="1+ppt_h/2"/>
                                          </p:val>
                                        </p:tav>
                                      </p:tavLst>
                                    </p:anim>
                                    <p:set>
                                      <p:cBhvr>
                                        <p:cTn id="24" dur="1" fill="hold">
                                          <p:stCondLst>
                                            <p:cond delay="499"/>
                                          </p:stCondLst>
                                        </p:cTn>
                                        <p:tgtEl>
                                          <p:spTgt spid="32"/>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30"/>
                                        </p:tgtEl>
                                        <p:attrNameLst>
                                          <p:attrName>ppt_x</p:attrName>
                                        </p:attrNameLst>
                                      </p:cBhvr>
                                      <p:tavLst>
                                        <p:tav tm="0">
                                          <p:val>
                                            <p:strVal val="ppt_x"/>
                                          </p:val>
                                        </p:tav>
                                        <p:tav tm="100000">
                                          <p:val>
                                            <p:strVal val="ppt_x"/>
                                          </p:val>
                                        </p:tav>
                                      </p:tavLst>
                                    </p:anim>
                                    <p:anim calcmode="lin" valueType="num">
                                      <p:cBhvr additive="base">
                                        <p:cTn id="27" dur="500"/>
                                        <p:tgtEl>
                                          <p:spTgt spid="30"/>
                                        </p:tgtEl>
                                        <p:attrNameLst>
                                          <p:attrName>ppt_y</p:attrName>
                                        </p:attrNameLst>
                                      </p:cBhvr>
                                      <p:tavLst>
                                        <p:tav tm="0">
                                          <p:val>
                                            <p:strVal val="ppt_y"/>
                                          </p:val>
                                        </p:tav>
                                        <p:tav tm="100000">
                                          <p:val>
                                            <p:strVal val="1+ppt_h/2"/>
                                          </p:val>
                                        </p:tav>
                                      </p:tavLst>
                                    </p:anim>
                                    <p:set>
                                      <p:cBhvr>
                                        <p:cTn id="28" dur="1" fill="hold">
                                          <p:stCondLst>
                                            <p:cond delay="499"/>
                                          </p:stCondLst>
                                        </p:cTn>
                                        <p:tgtEl>
                                          <p:spTgt spid="30"/>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28"/>
                                        </p:tgtEl>
                                        <p:attrNameLst>
                                          <p:attrName>ppt_x</p:attrName>
                                        </p:attrNameLst>
                                      </p:cBhvr>
                                      <p:tavLst>
                                        <p:tav tm="0">
                                          <p:val>
                                            <p:strVal val="ppt_x"/>
                                          </p:val>
                                        </p:tav>
                                        <p:tav tm="100000">
                                          <p:val>
                                            <p:strVal val="ppt_x"/>
                                          </p:val>
                                        </p:tav>
                                      </p:tavLst>
                                    </p:anim>
                                    <p:anim calcmode="lin" valueType="num">
                                      <p:cBhvr additive="base">
                                        <p:cTn id="31" dur="500"/>
                                        <p:tgtEl>
                                          <p:spTgt spid="28"/>
                                        </p:tgtEl>
                                        <p:attrNameLst>
                                          <p:attrName>ppt_y</p:attrName>
                                        </p:attrNameLst>
                                      </p:cBhvr>
                                      <p:tavLst>
                                        <p:tav tm="0">
                                          <p:val>
                                            <p:strVal val="ppt_y"/>
                                          </p:val>
                                        </p:tav>
                                        <p:tav tm="100000">
                                          <p:val>
                                            <p:strVal val="1+ppt_h/2"/>
                                          </p:val>
                                        </p:tav>
                                      </p:tavLst>
                                    </p:anim>
                                    <p:set>
                                      <p:cBhvr>
                                        <p:cTn id="32" dur="1" fill="hold">
                                          <p:stCondLst>
                                            <p:cond delay="499"/>
                                          </p:stCondLst>
                                        </p:cTn>
                                        <p:tgtEl>
                                          <p:spTgt spid="28"/>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33"/>
                                        </p:tgtEl>
                                        <p:attrNameLst>
                                          <p:attrName>ppt_x</p:attrName>
                                        </p:attrNameLst>
                                      </p:cBhvr>
                                      <p:tavLst>
                                        <p:tav tm="0">
                                          <p:val>
                                            <p:strVal val="ppt_x"/>
                                          </p:val>
                                        </p:tav>
                                        <p:tav tm="100000">
                                          <p:val>
                                            <p:strVal val="ppt_x"/>
                                          </p:val>
                                        </p:tav>
                                      </p:tavLst>
                                    </p:anim>
                                    <p:anim calcmode="lin" valueType="num">
                                      <p:cBhvr additive="base">
                                        <p:cTn id="35" dur="500"/>
                                        <p:tgtEl>
                                          <p:spTgt spid="33"/>
                                        </p:tgtEl>
                                        <p:attrNameLst>
                                          <p:attrName>ppt_y</p:attrName>
                                        </p:attrNameLst>
                                      </p:cBhvr>
                                      <p:tavLst>
                                        <p:tav tm="0">
                                          <p:val>
                                            <p:strVal val="ppt_y"/>
                                          </p:val>
                                        </p:tav>
                                        <p:tav tm="100000">
                                          <p:val>
                                            <p:strVal val="1+ppt_h/2"/>
                                          </p:val>
                                        </p:tav>
                                      </p:tavLst>
                                    </p:anim>
                                    <p:set>
                                      <p:cBhvr>
                                        <p:cTn id="36" dur="1" fill="hold">
                                          <p:stCondLst>
                                            <p:cond delay="499"/>
                                          </p:stCondLst>
                                        </p:cTn>
                                        <p:tgtEl>
                                          <p:spTgt spid="33"/>
                                        </p:tgtEl>
                                        <p:attrNameLst>
                                          <p:attrName>style.visibility</p:attrName>
                                        </p:attrNameLst>
                                      </p:cBhvr>
                                      <p:to>
                                        <p:strVal val="hidden"/>
                                      </p:to>
                                    </p:set>
                                  </p:childTnLst>
                                </p:cTn>
                              </p:par>
                              <p:par>
                                <p:cTn id="37" presetID="2" presetClass="exit" presetSubtype="4" fill="hold" grpId="0" nodeType="withEffect">
                                  <p:stCondLst>
                                    <p:cond delay="0"/>
                                  </p:stCondLst>
                                  <p:childTnLst>
                                    <p:anim calcmode="lin" valueType="num">
                                      <p:cBhvr additive="base">
                                        <p:cTn id="38" dur="500"/>
                                        <p:tgtEl>
                                          <p:spTgt spid="29"/>
                                        </p:tgtEl>
                                        <p:attrNameLst>
                                          <p:attrName>ppt_x</p:attrName>
                                        </p:attrNameLst>
                                      </p:cBhvr>
                                      <p:tavLst>
                                        <p:tav tm="0">
                                          <p:val>
                                            <p:strVal val="ppt_x"/>
                                          </p:val>
                                        </p:tav>
                                        <p:tav tm="100000">
                                          <p:val>
                                            <p:strVal val="ppt_x"/>
                                          </p:val>
                                        </p:tav>
                                      </p:tavLst>
                                    </p:anim>
                                    <p:anim calcmode="lin" valueType="num">
                                      <p:cBhvr additive="base">
                                        <p:cTn id="39" dur="500"/>
                                        <p:tgtEl>
                                          <p:spTgt spid="29"/>
                                        </p:tgtEl>
                                        <p:attrNameLst>
                                          <p:attrName>ppt_y</p:attrName>
                                        </p:attrNameLst>
                                      </p:cBhvr>
                                      <p:tavLst>
                                        <p:tav tm="0">
                                          <p:val>
                                            <p:strVal val="ppt_y"/>
                                          </p:val>
                                        </p:tav>
                                        <p:tav tm="100000">
                                          <p:val>
                                            <p:strVal val="1+ppt_h/2"/>
                                          </p:val>
                                        </p:tav>
                                      </p:tavLst>
                                    </p:anim>
                                    <p:set>
                                      <p:cBhvr>
                                        <p:cTn id="40" dur="1" fill="hold">
                                          <p:stCondLst>
                                            <p:cond delay="499"/>
                                          </p:stCondLst>
                                        </p:cTn>
                                        <p:tgtEl>
                                          <p:spTgt spid="29"/>
                                        </p:tgtEl>
                                        <p:attrNameLst>
                                          <p:attrName>style.visibility</p:attrName>
                                        </p:attrNameLst>
                                      </p:cBhvr>
                                      <p:to>
                                        <p:strVal val="hidden"/>
                                      </p:to>
                                    </p:set>
                                  </p:childTnLst>
                                </p:cTn>
                              </p:par>
                              <p:par>
                                <p:cTn id="41" presetID="2" presetClass="entr" presetSubtype="8" fill="hold" nodeType="with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 calcmode="lin" valueType="num">
                                      <p:cBhvr additive="base">
                                        <p:cTn id="43"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4">
                                            <p:txEl>
                                              <p:pRg st="1" end="1"/>
                                            </p:txEl>
                                          </p:spTgt>
                                        </p:tgtEl>
                                        <p:attrNameLst>
                                          <p:attrName>style.visibility</p:attrName>
                                        </p:attrNameLst>
                                      </p:cBhvr>
                                      <p:to>
                                        <p:strVal val="visible"/>
                                      </p:to>
                                    </p:set>
                                    <p:animEffect transition="in" filter="fade">
                                      <p:cBhvr>
                                        <p:cTn id="49" dur="1000"/>
                                        <p:tgtEl>
                                          <p:spTgt spid="24">
                                            <p:txEl>
                                              <p:pRg st="1" end="1"/>
                                            </p:txEl>
                                          </p:spTgt>
                                        </p:tgtEl>
                                      </p:cBhvr>
                                    </p:animEffect>
                                    <p:anim calcmode="lin" valueType="num">
                                      <p:cBhvr>
                                        <p:cTn id="50"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4">
                                            <p:txEl>
                                              <p:pRg st="2" end="2"/>
                                            </p:txEl>
                                          </p:spTgt>
                                        </p:tgtEl>
                                        <p:attrNameLst>
                                          <p:attrName>style.visibility</p:attrName>
                                        </p:attrNameLst>
                                      </p:cBhvr>
                                      <p:to>
                                        <p:strVal val="visible"/>
                                      </p:to>
                                    </p:set>
                                    <p:animEffect transition="in" filter="fade">
                                      <p:cBhvr>
                                        <p:cTn id="56" dur="1000"/>
                                        <p:tgtEl>
                                          <p:spTgt spid="24">
                                            <p:txEl>
                                              <p:pRg st="2" end="2"/>
                                            </p:txEl>
                                          </p:spTgt>
                                        </p:tgtEl>
                                      </p:cBhvr>
                                    </p:animEffect>
                                    <p:anim calcmode="lin" valueType="num">
                                      <p:cBhvr>
                                        <p:cTn id="57"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6" grpId="0" animBg="1"/>
      <p:bldP spid="28" grpId="0" animBg="1"/>
      <p:bldP spid="29" grpId="0" animBg="1"/>
      <p:bldP spid="30" grpId="0" animBg="1"/>
      <p:bldP spid="31" grpId="0" animBg="1"/>
      <p:bldP spid="32" grpId="0" animBg="1"/>
      <p:bldP spid="3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1952848" y="2433432"/>
            <a:ext cx="5349255" cy="1092607"/>
          </a:xfrm>
          <a:prstGeom prst="rect">
            <a:avLst/>
          </a:prstGeom>
          <a:noFill/>
        </p:spPr>
        <p:txBody>
          <a:bodyPr wrap="square" rtlCol="0">
            <a:spAutoFit/>
          </a:bodyPr>
          <a:lstStyle/>
          <a:p>
            <a:pPr algn="just" fontAlgn="base"/>
            <a:r>
              <a:rPr lang="it-IT" sz="2500" dirty="0">
                <a:solidFill>
                  <a:srgbClr val="B9E4D7"/>
                </a:solidFill>
                <a:latin typeface="Darker Grotesque ExtraBold" pitchFamily="2" charset="0"/>
              </a:rPr>
              <a:t>Creare spazi di incontro</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Appuntamenti fissi e periodici;</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Il “fare” insieme unisce a volte più delle parole.</a:t>
            </a:r>
          </a:p>
        </p:txBody>
      </p:sp>
    </p:spTree>
    <p:extLst>
      <p:ext uri="{BB962C8B-B14F-4D97-AF65-F5344CB8AC3E}">
        <p14:creationId xmlns:p14="http://schemas.microsoft.com/office/powerpoint/2010/main" val="105850441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31"/>
                                        </p:tgtEl>
                                        <p:attrNameLst>
                                          <p:attrName>ppt_x</p:attrName>
                                        </p:attrNameLst>
                                      </p:cBhvr>
                                      <p:tavLst>
                                        <p:tav tm="0">
                                          <p:val>
                                            <p:strVal val="ppt_x"/>
                                          </p:val>
                                        </p:tav>
                                        <p:tav tm="100000">
                                          <p:val>
                                            <p:strVal val="ppt_x"/>
                                          </p:val>
                                        </p:tav>
                                      </p:tavLst>
                                    </p:anim>
                                    <p:anim calcmode="lin" valueType="num">
                                      <p:cBhvr additive="base">
                                        <p:cTn id="11" dur="500"/>
                                        <p:tgtEl>
                                          <p:spTgt spid="31"/>
                                        </p:tgtEl>
                                        <p:attrNameLst>
                                          <p:attrName>ppt_y</p:attrName>
                                        </p:attrNameLst>
                                      </p:cBhvr>
                                      <p:tavLst>
                                        <p:tav tm="0">
                                          <p:val>
                                            <p:strVal val="ppt_y"/>
                                          </p:val>
                                        </p:tav>
                                        <p:tav tm="100000">
                                          <p:val>
                                            <p:strVal val="1+ppt_h/2"/>
                                          </p:val>
                                        </p:tav>
                                      </p:tavLst>
                                    </p:anim>
                                    <p:set>
                                      <p:cBhvr>
                                        <p:cTn id="12" dur="1" fill="hold">
                                          <p:stCondLst>
                                            <p:cond delay="499"/>
                                          </p:stCondLst>
                                        </p:cTn>
                                        <p:tgtEl>
                                          <p:spTgt spid="31"/>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5"/>
                                        </p:tgtEl>
                                        <p:attrNameLst>
                                          <p:attrName>ppt_x</p:attrName>
                                        </p:attrNameLst>
                                      </p:cBhvr>
                                      <p:tavLst>
                                        <p:tav tm="0">
                                          <p:val>
                                            <p:strVal val="ppt_x"/>
                                          </p:val>
                                        </p:tav>
                                        <p:tav tm="100000">
                                          <p:val>
                                            <p:strVal val="ppt_x"/>
                                          </p:val>
                                        </p:tav>
                                      </p:tavLst>
                                    </p:anim>
                                    <p:anim calcmode="lin" valueType="num">
                                      <p:cBhvr additive="base">
                                        <p:cTn id="15" dur="500"/>
                                        <p:tgtEl>
                                          <p:spTgt spid="25"/>
                                        </p:tgtEl>
                                        <p:attrNameLst>
                                          <p:attrName>ppt_y</p:attrName>
                                        </p:attrNameLst>
                                      </p:cBhvr>
                                      <p:tavLst>
                                        <p:tav tm="0">
                                          <p:val>
                                            <p:strVal val="ppt_y"/>
                                          </p:val>
                                        </p:tav>
                                        <p:tav tm="100000">
                                          <p:val>
                                            <p:strVal val="1+ppt_h/2"/>
                                          </p:val>
                                        </p:tav>
                                      </p:tavLst>
                                    </p:anim>
                                    <p:set>
                                      <p:cBhvr>
                                        <p:cTn id="16" dur="1" fill="hold">
                                          <p:stCondLst>
                                            <p:cond delay="499"/>
                                          </p:stCondLst>
                                        </p:cTn>
                                        <p:tgtEl>
                                          <p:spTgt spid="25"/>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26"/>
                                        </p:tgtEl>
                                        <p:attrNameLst>
                                          <p:attrName>ppt_x</p:attrName>
                                        </p:attrNameLst>
                                      </p:cBhvr>
                                      <p:tavLst>
                                        <p:tav tm="0">
                                          <p:val>
                                            <p:strVal val="ppt_x"/>
                                          </p:val>
                                        </p:tav>
                                        <p:tav tm="100000">
                                          <p:val>
                                            <p:strVal val="ppt_x"/>
                                          </p:val>
                                        </p:tav>
                                      </p:tavLst>
                                    </p:anim>
                                    <p:anim calcmode="lin" valueType="num">
                                      <p:cBhvr additive="base">
                                        <p:cTn id="19" dur="500"/>
                                        <p:tgtEl>
                                          <p:spTgt spid="26"/>
                                        </p:tgtEl>
                                        <p:attrNameLst>
                                          <p:attrName>ppt_y</p:attrName>
                                        </p:attrNameLst>
                                      </p:cBhvr>
                                      <p:tavLst>
                                        <p:tav tm="0">
                                          <p:val>
                                            <p:strVal val="ppt_y"/>
                                          </p:val>
                                        </p:tav>
                                        <p:tav tm="100000">
                                          <p:val>
                                            <p:strVal val="1+ppt_h/2"/>
                                          </p:val>
                                        </p:tav>
                                      </p:tavLst>
                                    </p:anim>
                                    <p:set>
                                      <p:cBhvr>
                                        <p:cTn id="20" dur="1" fill="hold">
                                          <p:stCondLst>
                                            <p:cond delay="499"/>
                                          </p:stCondLst>
                                        </p:cTn>
                                        <p:tgtEl>
                                          <p:spTgt spid="26"/>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27"/>
                                        </p:tgtEl>
                                        <p:attrNameLst>
                                          <p:attrName>ppt_x</p:attrName>
                                        </p:attrNameLst>
                                      </p:cBhvr>
                                      <p:tavLst>
                                        <p:tav tm="0">
                                          <p:val>
                                            <p:strVal val="ppt_x"/>
                                          </p:val>
                                        </p:tav>
                                        <p:tav tm="100000">
                                          <p:val>
                                            <p:strVal val="ppt_x"/>
                                          </p:val>
                                        </p:tav>
                                      </p:tavLst>
                                    </p:anim>
                                    <p:anim calcmode="lin" valueType="num">
                                      <p:cBhvr additive="base">
                                        <p:cTn id="23" dur="500"/>
                                        <p:tgtEl>
                                          <p:spTgt spid="27"/>
                                        </p:tgtEl>
                                        <p:attrNameLst>
                                          <p:attrName>ppt_y</p:attrName>
                                        </p:attrNameLst>
                                      </p:cBhvr>
                                      <p:tavLst>
                                        <p:tav tm="0">
                                          <p:val>
                                            <p:strVal val="ppt_y"/>
                                          </p:val>
                                        </p:tav>
                                        <p:tav tm="100000">
                                          <p:val>
                                            <p:strVal val="1+ppt_h/2"/>
                                          </p:val>
                                        </p:tav>
                                      </p:tavLst>
                                    </p:anim>
                                    <p:set>
                                      <p:cBhvr>
                                        <p:cTn id="24" dur="1" fill="hold">
                                          <p:stCondLst>
                                            <p:cond delay="499"/>
                                          </p:stCondLst>
                                        </p:cTn>
                                        <p:tgtEl>
                                          <p:spTgt spid="27"/>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33"/>
                                        </p:tgtEl>
                                        <p:attrNameLst>
                                          <p:attrName>ppt_x</p:attrName>
                                        </p:attrNameLst>
                                      </p:cBhvr>
                                      <p:tavLst>
                                        <p:tav tm="0">
                                          <p:val>
                                            <p:strVal val="ppt_x"/>
                                          </p:val>
                                        </p:tav>
                                        <p:tav tm="100000">
                                          <p:val>
                                            <p:strVal val="ppt_x"/>
                                          </p:val>
                                        </p:tav>
                                      </p:tavLst>
                                    </p:anim>
                                    <p:anim calcmode="lin" valueType="num">
                                      <p:cBhvr additive="base">
                                        <p:cTn id="27" dur="500"/>
                                        <p:tgtEl>
                                          <p:spTgt spid="33"/>
                                        </p:tgtEl>
                                        <p:attrNameLst>
                                          <p:attrName>ppt_y</p:attrName>
                                        </p:attrNameLst>
                                      </p:cBhvr>
                                      <p:tavLst>
                                        <p:tav tm="0">
                                          <p:val>
                                            <p:strVal val="ppt_y"/>
                                          </p:val>
                                        </p:tav>
                                        <p:tav tm="100000">
                                          <p:val>
                                            <p:strVal val="1+ppt_h/2"/>
                                          </p:val>
                                        </p:tav>
                                      </p:tavLst>
                                    </p:anim>
                                    <p:set>
                                      <p:cBhvr>
                                        <p:cTn id="28" dur="1" fill="hold">
                                          <p:stCondLst>
                                            <p:cond delay="499"/>
                                          </p:stCondLst>
                                        </p:cTn>
                                        <p:tgtEl>
                                          <p:spTgt spid="33"/>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28"/>
                                        </p:tgtEl>
                                        <p:attrNameLst>
                                          <p:attrName>ppt_x</p:attrName>
                                        </p:attrNameLst>
                                      </p:cBhvr>
                                      <p:tavLst>
                                        <p:tav tm="0">
                                          <p:val>
                                            <p:strVal val="ppt_x"/>
                                          </p:val>
                                        </p:tav>
                                        <p:tav tm="100000">
                                          <p:val>
                                            <p:strVal val="ppt_x"/>
                                          </p:val>
                                        </p:tav>
                                      </p:tavLst>
                                    </p:anim>
                                    <p:anim calcmode="lin" valueType="num">
                                      <p:cBhvr additive="base">
                                        <p:cTn id="31" dur="500"/>
                                        <p:tgtEl>
                                          <p:spTgt spid="28"/>
                                        </p:tgtEl>
                                        <p:attrNameLst>
                                          <p:attrName>ppt_y</p:attrName>
                                        </p:attrNameLst>
                                      </p:cBhvr>
                                      <p:tavLst>
                                        <p:tav tm="0">
                                          <p:val>
                                            <p:strVal val="ppt_y"/>
                                          </p:val>
                                        </p:tav>
                                        <p:tav tm="100000">
                                          <p:val>
                                            <p:strVal val="1+ppt_h/2"/>
                                          </p:val>
                                        </p:tav>
                                      </p:tavLst>
                                    </p:anim>
                                    <p:set>
                                      <p:cBhvr>
                                        <p:cTn id="32" dur="1" fill="hold">
                                          <p:stCondLst>
                                            <p:cond delay="499"/>
                                          </p:stCondLst>
                                        </p:cTn>
                                        <p:tgtEl>
                                          <p:spTgt spid="28"/>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30"/>
                                        </p:tgtEl>
                                        <p:attrNameLst>
                                          <p:attrName>ppt_x</p:attrName>
                                        </p:attrNameLst>
                                      </p:cBhvr>
                                      <p:tavLst>
                                        <p:tav tm="0">
                                          <p:val>
                                            <p:strVal val="ppt_x"/>
                                          </p:val>
                                        </p:tav>
                                        <p:tav tm="100000">
                                          <p:val>
                                            <p:strVal val="ppt_x"/>
                                          </p:val>
                                        </p:tav>
                                      </p:tavLst>
                                    </p:anim>
                                    <p:anim calcmode="lin" valueType="num">
                                      <p:cBhvr additive="base">
                                        <p:cTn id="35" dur="500"/>
                                        <p:tgtEl>
                                          <p:spTgt spid="30"/>
                                        </p:tgtEl>
                                        <p:attrNameLst>
                                          <p:attrName>ppt_y</p:attrName>
                                        </p:attrNameLst>
                                      </p:cBhvr>
                                      <p:tavLst>
                                        <p:tav tm="0">
                                          <p:val>
                                            <p:strVal val="ppt_y"/>
                                          </p:val>
                                        </p:tav>
                                        <p:tav tm="100000">
                                          <p:val>
                                            <p:strVal val="1+ppt_h/2"/>
                                          </p:val>
                                        </p:tav>
                                      </p:tavLst>
                                    </p:anim>
                                    <p:set>
                                      <p:cBhvr>
                                        <p:cTn id="36" dur="1" fill="hold">
                                          <p:stCondLst>
                                            <p:cond delay="499"/>
                                          </p:stCondLst>
                                        </p:cTn>
                                        <p:tgtEl>
                                          <p:spTgt spid="30"/>
                                        </p:tgtEl>
                                        <p:attrNameLst>
                                          <p:attrName>style.visibility</p:attrName>
                                        </p:attrNameLst>
                                      </p:cBhvr>
                                      <p:to>
                                        <p:strVal val="hidden"/>
                                      </p:to>
                                    </p:set>
                                  </p:childTnLst>
                                </p:cTn>
                              </p:par>
                              <p:par>
                                <p:cTn id="37" presetID="2" presetClass="exit" presetSubtype="4" fill="hold" grpId="0" nodeType="withEffect">
                                  <p:stCondLst>
                                    <p:cond delay="0"/>
                                  </p:stCondLst>
                                  <p:childTnLst>
                                    <p:anim calcmode="lin" valueType="num">
                                      <p:cBhvr additive="base">
                                        <p:cTn id="38" dur="500"/>
                                        <p:tgtEl>
                                          <p:spTgt spid="29"/>
                                        </p:tgtEl>
                                        <p:attrNameLst>
                                          <p:attrName>ppt_x</p:attrName>
                                        </p:attrNameLst>
                                      </p:cBhvr>
                                      <p:tavLst>
                                        <p:tav tm="0">
                                          <p:val>
                                            <p:strVal val="ppt_x"/>
                                          </p:val>
                                        </p:tav>
                                        <p:tav tm="100000">
                                          <p:val>
                                            <p:strVal val="ppt_x"/>
                                          </p:val>
                                        </p:tav>
                                      </p:tavLst>
                                    </p:anim>
                                    <p:anim calcmode="lin" valueType="num">
                                      <p:cBhvr additive="base">
                                        <p:cTn id="39" dur="500"/>
                                        <p:tgtEl>
                                          <p:spTgt spid="29"/>
                                        </p:tgtEl>
                                        <p:attrNameLst>
                                          <p:attrName>ppt_y</p:attrName>
                                        </p:attrNameLst>
                                      </p:cBhvr>
                                      <p:tavLst>
                                        <p:tav tm="0">
                                          <p:val>
                                            <p:strVal val="ppt_y"/>
                                          </p:val>
                                        </p:tav>
                                        <p:tav tm="100000">
                                          <p:val>
                                            <p:strVal val="1+ppt_h/2"/>
                                          </p:val>
                                        </p:tav>
                                      </p:tavLst>
                                    </p:anim>
                                    <p:set>
                                      <p:cBhvr>
                                        <p:cTn id="40" dur="1" fill="hold">
                                          <p:stCondLst>
                                            <p:cond delay="499"/>
                                          </p:stCondLst>
                                        </p:cTn>
                                        <p:tgtEl>
                                          <p:spTgt spid="29"/>
                                        </p:tgtEl>
                                        <p:attrNameLst>
                                          <p:attrName>style.visibility</p:attrName>
                                        </p:attrNameLst>
                                      </p:cBhvr>
                                      <p:to>
                                        <p:strVal val="hidden"/>
                                      </p:to>
                                    </p:set>
                                  </p:childTnLst>
                                </p:cTn>
                              </p:par>
                              <p:par>
                                <p:cTn id="41" presetID="2" presetClass="entr" presetSubtype="8" fill="hold" nodeType="with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 calcmode="lin" valueType="num">
                                      <p:cBhvr additive="base">
                                        <p:cTn id="43"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4">
                                            <p:txEl>
                                              <p:pRg st="1" end="1"/>
                                            </p:txEl>
                                          </p:spTgt>
                                        </p:tgtEl>
                                        <p:attrNameLst>
                                          <p:attrName>style.visibility</p:attrName>
                                        </p:attrNameLst>
                                      </p:cBhvr>
                                      <p:to>
                                        <p:strVal val="visible"/>
                                      </p:to>
                                    </p:set>
                                    <p:animEffect transition="in" filter="fade">
                                      <p:cBhvr>
                                        <p:cTn id="49" dur="1000"/>
                                        <p:tgtEl>
                                          <p:spTgt spid="24">
                                            <p:txEl>
                                              <p:pRg st="1" end="1"/>
                                            </p:txEl>
                                          </p:spTgt>
                                        </p:tgtEl>
                                      </p:cBhvr>
                                    </p:animEffect>
                                    <p:anim calcmode="lin" valueType="num">
                                      <p:cBhvr>
                                        <p:cTn id="50"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4">
                                            <p:txEl>
                                              <p:pRg st="2" end="2"/>
                                            </p:txEl>
                                          </p:spTgt>
                                        </p:tgtEl>
                                        <p:attrNameLst>
                                          <p:attrName>style.visibility</p:attrName>
                                        </p:attrNameLst>
                                      </p:cBhvr>
                                      <p:to>
                                        <p:strVal val="visible"/>
                                      </p:to>
                                    </p:set>
                                    <p:animEffect transition="in" filter="fade">
                                      <p:cBhvr>
                                        <p:cTn id="56" dur="1000"/>
                                        <p:tgtEl>
                                          <p:spTgt spid="24">
                                            <p:txEl>
                                              <p:pRg st="2" end="2"/>
                                            </p:txEl>
                                          </p:spTgt>
                                        </p:tgtEl>
                                      </p:cBhvr>
                                    </p:animEffect>
                                    <p:anim calcmode="lin" valueType="num">
                                      <p:cBhvr>
                                        <p:cTn id="57"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6" grpId="0" animBg="1"/>
      <p:bldP spid="27" grpId="0" animBg="1"/>
      <p:bldP spid="28" grpId="0" animBg="1"/>
      <p:bldP spid="29" grpId="0" animBg="1"/>
      <p:bldP spid="30" grpId="0" animBg="1"/>
      <p:bldP spid="31" grpId="0" animBg="1"/>
      <p:bldP spid="3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1544729" y="1924465"/>
            <a:ext cx="5349255" cy="1092607"/>
          </a:xfrm>
          <a:prstGeom prst="rect">
            <a:avLst/>
          </a:prstGeom>
          <a:noFill/>
        </p:spPr>
        <p:txBody>
          <a:bodyPr wrap="square" rtlCol="0">
            <a:spAutoFit/>
          </a:bodyPr>
          <a:lstStyle/>
          <a:p>
            <a:pPr algn="just" fontAlgn="base"/>
            <a:r>
              <a:rPr lang="it-IT" sz="2500" dirty="0">
                <a:solidFill>
                  <a:srgbClr val="8BD2BD"/>
                </a:solidFill>
                <a:latin typeface="Darker Grotesque ExtraBold" pitchFamily="2" charset="0"/>
              </a:rPr>
              <a:t>Facilitare le interconnessioni</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Connessioni con altre esperienze e persone;</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Coinvolgimento di facilitatori  e community manager.</a:t>
            </a:r>
          </a:p>
        </p:txBody>
      </p:sp>
    </p:spTree>
    <p:extLst>
      <p:ext uri="{BB962C8B-B14F-4D97-AF65-F5344CB8AC3E}">
        <p14:creationId xmlns:p14="http://schemas.microsoft.com/office/powerpoint/2010/main" val="329355757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31"/>
                                        </p:tgtEl>
                                        <p:attrNameLst>
                                          <p:attrName>ppt_x</p:attrName>
                                        </p:attrNameLst>
                                      </p:cBhvr>
                                      <p:tavLst>
                                        <p:tav tm="0">
                                          <p:val>
                                            <p:strVal val="ppt_x"/>
                                          </p:val>
                                        </p:tav>
                                        <p:tav tm="100000">
                                          <p:val>
                                            <p:strVal val="ppt_x"/>
                                          </p:val>
                                        </p:tav>
                                      </p:tavLst>
                                    </p:anim>
                                    <p:anim calcmode="lin" valueType="num">
                                      <p:cBhvr additive="base">
                                        <p:cTn id="11" dur="500"/>
                                        <p:tgtEl>
                                          <p:spTgt spid="31"/>
                                        </p:tgtEl>
                                        <p:attrNameLst>
                                          <p:attrName>ppt_y</p:attrName>
                                        </p:attrNameLst>
                                      </p:cBhvr>
                                      <p:tavLst>
                                        <p:tav tm="0">
                                          <p:val>
                                            <p:strVal val="ppt_y"/>
                                          </p:val>
                                        </p:tav>
                                        <p:tav tm="100000">
                                          <p:val>
                                            <p:strVal val="1+ppt_h/2"/>
                                          </p:val>
                                        </p:tav>
                                      </p:tavLst>
                                    </p:anim>
                                    <p:set>
                                      <p:cBhvr>
                                        <p:cTn id="12" dur="1" fill="hold">
                                          <p:stCondLst>
                                            <p:cond delay="499"/>
                                          </p:stCondLst>
                                        </p:cTn>
                                        <p:tgtEl>
                                          <p:spTgt spid="31"/>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6"/>
                                        </p:tgtEl>
                                        <p:attrNameLst>
                                          <p:attrName>ppt_x</p:attrName>
                                        </p:attrNameLst>
                                      </p:cBhvr>
                                      <p:tavLst>
                                        <p:tav tm="0">
                                          <p:val>
                                            <p:strVal val="ppt_x"/>
                                          </p:val>
                                        </p:tav>
                                        <p:tav tm="100000">
                                          <p:val>
                                            <p:strVal val="ppt_x"/>
                                          </p:val>
                                        </p:tav>
                                      </p:tavLst>
                                    </p:anim>
                                    <p:anim calcmode="lin" valueType="num">
                                      <p:cBhvr additive="base">
                                        <p:cTn id="15" dur="500"/>
                                        <p:tgtEl>
                                          <p:spTgt spid="26"/>
                                        </p:tgtEl>
                                        <p:attrNameLst>
                                          <p:attrName>ppt_y</p:attrName>
                                        </p:attrNameLst>
                                      </p:cBhvr>
                                      <p:tavLst>
                                        <p:tav tm="0">
                                          <p:val>
                                            <p:strVal val="ppt_y"/>
                                          </p:val>
                                        </p:tav>
                                        <p:tav tm="100000">
                                          <p:val>
                                            <p:strVal val="1+ppt_h/2"/>
                                          </p:val>
                                        </p:tav>
                                      </p:tavLst>
                                    </p:anim>
                                    <p:set>
                                      <p:cBhvr>
                                        <p:cTn id="16" dur="1" fill="hold">
                                          <p:stCondLst>
                                            <p:cond delay="499"/>
                                          </p:stCondLst>
                                        </p:cTn>
                                        <p:tgtEl>
                                          <p:spTgt spid="26"/>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25"/>
                                        </p:tgtEl>
                                        <p:attrNameLst>
                                          <p:attrName>ppt_x</p:attrName>
                                        </p:attrNameLst>
                                      </p:cBhvr>
                                      <p:tavLst>
                                        <p:tav tm="0">
                                          <p:val>
                                            <p:strVal val="ppt_x"/>
                                          </p:val>
                                        </p:tav>
                                        <p:tav tm="100000">
                                          <p:val>
                                            <p:strVal val="ppt_x"/>
                                          </p:val>
                                        </p:tav>
                                      </p:tavLst>
                                    </p:anim>
                                    <p:anim calcmode="lin" valueType="num">
                                      <p:cBhvr additive="base">
                                        <p:cTn id="19" dur="500"/>
                                        <p:tgtEl>
                                          <p:spTgt spid="25"/>
                                        </p:tgtEl>
                                        <p:attrNameLst>
                                          <p:attrName>ppt_y</p:attrName>
                                        </p:attrNameLst>
                                      </p:cBhvr>
                                      <p:tavLst>
                                        <p:tav tm="0">
                                          <p:val>
                                            <p:strVal val="ppt_y"/>
                                          </p:val>
                                        </p:tav>
                                        <p:tav tm="100000">
                                          <p:val>
                                            <p:strVal val="1+ppt_h/2"/>
                                          </p:val>
                                        </p:tav>
                                      </p:tavLst>
                                    </p:anim>
                                    <p:set>
                                      <p:cBhvr>
                                        <p:cTn id="20" dur="1" fill="hold">
                                          <p:stCondLst>
                                            <p:cond delay="499"/>
                                          </p:stCondLst>
                                        </p:cTn>
                                        <p:tgtEl>
                                          <p:spTgt spid="25"/>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27"/>
                                        </p:tgtEl>
                                        <p:attrNameLst>
                                          <p:attrName>ppt_x</p:attrName>
                                        </p:attrNameLst>
                                      </p:cBhvr>
                                      <p:tavLst>
                                        <p:tav tm="0">
                                          <p:val>
                                            <p:strVal val="ppt_x"/>
                                          </p:val>
                                        </p:tav>
                                        <p:tav tm="100000">
                                          <p:val>
                                            <p:strVal val="ppt_x"/>
                                          </p:val>
                                        </p:tav>
                                      </p:tavLst>
                                    </p:anim>
                                    <p:anim calcmode="lin" valueType="num">
                                      <p:cBhvr additive="base">
                                        <p:cTn id="23" dur="500"/>
                                        <p:tgtEl>
                                          <p:spTgt spid="27"/>
                                        </p:tgtEl>
                                        <p:attrNameLst>
                                          <p:attrName>ppt_y</p:attrName>
                                        </p:attrNameLst>
                                      </p:cBhvr>
                                      <p:tavLst>
                                        <p:tav tm="0">
                                          <p:val>
                                            <p:strVal val="ppt_y"/>
                                          </p:val>
                                        </p:tav>
                                        <p:tav tm="100000">
                                          <p:val>
                                            <p:strVal val="1+ppt_h/2"/>
                                          </p:val>
                                        </p:tav>
                                      </p:tavLst>
                                    </p:anim>
                                    <p:set>
                                      <p:cBhvr>
                                        <p:cTn id="24" dur="1" fill="hold">
                                          <p:stCondLst>
                                            <p:cond delay="499"/>
                                          </p:stCondLst>
                                        </p:cTn>
                                        <p:tgtEl>
                                          <p:spTgt spid="27"/>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32"/>
                                        </p:tgtEl>
                                        <p:attrNameLst>
                                          <p:attrName>ppt_x</p:attrName>
                                        </p:attrNameLst>
                                      </p:cBhvr>
                                      <p:tavLst>
                                        <p:tav tm="0">
                                          <p:val>
                                            <p:strVal val="ppt_x"/>
                                          </p:val>
                                        </p:tav>
                                        <p:tav tm="100000">
                                          <p:val>
                                            <p:strVal val="ppt_x"/>
                                          </p:val>
                                        </p:tav>
                                      </p:tavLst>
                                    </p:anim>
                                    <p:anim calcmode="lin" valueType="num">
                                      <p:cBhvr additive="base">
                                        <p:cTn id="27" dur="500"/>
                                        <p:tgtEl>
                                          <p:spTgt spid="32"/>
                                        </p:tgtEl>
                                        <p:attrNameLst>
                                          <p:attrName>ppt_y</p:attrName>
                                        </p:attrNameLst>
                                      </p:cBhvr>
                                      <p:tavLst>
                                        <p:tav tm="0">
                                          <p:val>
                                            <p:strVal val="ppt_y"/>
                                          </p:val>
                                        </p:tav>
                                        <p:tav tm="100000">
                                          <p:val>
                                            <p:strVal val="1+ppt_h/2"/>
                                          </p:val>
                                        </p:tav>
                                      </p:tavLst>
                                    </p:anim>
                                    <p:set>
                                      <p:cBhvr>
                                        <p:cTn id="28" dur="1" fill="hold">
                                          <p:stCondLst>
                                            <p:cond delay="499"/>
                                          </p:stCondLst>
                                        </p:cTn>
                                        <p:tgtEl>
                                          <p:spTgt spid="32"/>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28"/>
                                        </p:tgtEl>
                                        <p:attrNameLst>
                                          <p:attrName>ppt_x</p:attrName>
                                        </p:attrNameLst>
                                      </p:cBhvr>
                                      <p:tavLst>
                                        <p:tav tm="0">
                                          <p:val>
                                            <p:strVal val="ppt_x"/>
                                          </p:val>
                                        </p:tav>
                                        <p:tav tm="100000">
                                          <p:val>
                                            <p:strVal val="ppt_x"/>
                                          </p:val>
                                        </p:tav>
                                      </p:tavLst>
                                    </p:anim>
                                    <p:anim calcmode="lin" valueType="num">
                                      <p:cBhvr additive="base">
                                        <p:cTn id="31" dur="500"/>
                                        <p:tgtEl>
                                          <p:spTgt spid="28"/>
                                        </p:tgtEl>
                                        <p:attrNameLst>
                                          <p:attrName>ppt_y</p:attrName>
                                        </p:attrNameLst>
                                      </p:cBhvr>
                                      <p:tavLst>
                                        <p:tav tm="0">
                                          <p:val>
                                            <p:strVal val="ppt_y"/>
                                          </p:val>
                                        </p:tav>
                                        <p:tav tm="100000">
                                          <p:val>
                                            <p:strVal val="1+ppt_h/2"/>
                                          </p:val>
                                        </p:tav>
                                      </p:tavLst>
                                    </p:anim>
                                    <p:set>
                                      <p:cBhvr>
                                        <p:cTn id="32" dur="1" fill="hold">
                                          <p:stCondLst>
                                            <p:cond delay="499"/>
                                          </p:stCondLst>
                                        </p:cTn>
                                        <p:tgtEl>
                                          <p:spTgt spid="28"/>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33"/>
                                        </p:tgtEl>
                                        <p:attrNameLst>
                                          <p:attrName>ppt_x</p:attrName>
                                        </p:attrNameLst>
                                      </p:cBhvr>
                                      <p:tavLst>
                                        <p:tav tm="0">
                                          <p:val>
                                            <p:strVal val="ppt_x"/>
                                          </p:val>
                                        </p:tav>
                                        <p:tav tm="100000">
                                          <p:val>
                                            <p:strVal val="ppt_x"/>
                                          </p:val>
                                        </p:tav>
                                      </p:tavLst>
                                    </p:anim>
                                    <p:anim calcmode="lin" valueType="num">
                                      <p:cBhvr additive="base">
                                        <p:cTn id="35" dur="500"/>
                                        <p:tgtEl>
                                          <p:spTgt spid="33"/>
                                        </p:tgtEl>
                                        <p:attrNameLst>
                                          <p:attrName>ppt_y</p:attrName>
                                        </p:attrNameLst>
                                      </p:cBhvr>
                                      <p:tavLst>
                                        <p:tav tm="0">
                                          <p:val>
                                            <p:strVal val="ppt_y"/>
                                          </p:val>
                                        </p:tav>
                                        <p:tav tm="100000">
                                          <p:val>
                                            <p:strVal val="1+ppt_h/2"/>
                                          </p:val>
                                        </p:tav>
                                      </p:tavLst>
                                    </p:anim>
                                    <p:set>
                                      <p:cBhvr>
                                        <p:cTn id="36" dur="1" fill="hold">
                                          <p:stCondLst>
                                            <p:cond delay="499"/>
                                          </p:stCondLst>
                                        </p:cTn>
                                        <p:tgtEl>
                                          <p:spTgt spid="33"/>
                                        </p:tgtEl>
                                        <p:attrNameLst>
                                          <p:attrName>style.visibility</p:attrName>
                                        </p:attrNameLst>
                                      </p:cBhvr>
                                      <p:to>
                                        <p:strVal val="hidden"/>
                                      </p:to>
                                    </p:set>
                                  </p:childTnLst>
                                </p:cTn>
                              </p:par>
                              <p:par>
                                <p:cTn id="37" presetID="2" presetClass="exit" presetSubtype="4" fill="hold" grpId="0" nodeType="withEffect">
                                  <p:stCondLst>
                                    <p:cond delay="0"/>
                                  </p:stCondLst>
                                  <p:childTnLst>
                                    <p:anim calcmode="lin" valueType="num">
                                      <p:cBhvr additive="base">
                                        <p:cTn id="38" dur="500"/>
                                        <p:tgtEl>
                                          <p:spTgt spid="29"/>
                                        </p:tgtEl>
                                        <p:attrNameLst>
                                          <p:attrName>ppt_x</p:attrName>
                                        </p:attrNameLst>
                                      </p:cBhvr>
                                      <p:tavLst>
                                        <p:tav tm="0">
                                          <p:val>
                                            <p:strVal val="ppt_x"/>
                                          </p:val>
                                        </p:tav>
                                        <p:tav tm="100000">
                                          <p:val>
                                            <p:strVal val="ppt_x"/>
                                          </p:val>
                                        </p:tav>
                                      </p:tavLst>
                                    </p:anim>
                                    <p:anim calcmode="lin" valueType="num">
                                      <p:cBhvr additive="base">
                                        <p:cTn id="39" dur="500"/>
                                        <p:tgtEl>
                                          <p:spTgt spid="29"/>
                                        </p:tgtEl>
                                        <p:attrNameLst>
                                          <p:attrName>ppt_y</p:attrName>
                                        </p:attrNameLst>
                                      </p:cBhvr>
                                      <p:tavLst>
                                        <p:tav tm="0">
                                          <p:val>
                                            <p:strVal val="ppt_y"/>
                                          </p:val>
                                        </p:tav>
                                        <p:tav tm="100000">
                                          <p:val>
                                            <p:strVal val="1+ppt_h/2"/>
                                          </p:val>
                                        </p:tav>
                                      </p:tavLst>
                                    </p:anim>
                                    <p:set>
                                      <p:cBhvr>
                                        <p:cTn id="40" dur="1" fill="hold">
                                          <p:stCondLst>
                                            <p:cond delay="499"/>
                                          </p:stCondLst>
                                        </p:cTn>
                                        <p:tgtEl>
                                          <p:spTgt spid="29"/>
                                        </p:tgtEl>
                                        <p:attrNameLst>
                                          <p:attrName>style.visibility</p:attrName>
                                        </p:attrNameLst>
                                      </p:cBhvr>
                                      <p:to>
                                        <p:strVal val="hidden"/>
                                      </p:to>
                                    </p:set>
                                  </p:childTnLst>
                                </p:cTn>
                              </p:par>
                              <p:par>
                                <p:cTn id="41" presetID="2" presetClass="entr" presetSubtype="8" fill="hold" nodeType="with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 calcmode="lin" valueType="num">
                                      <p:cBhvr additive="base">
                                        <p:cTn id="43"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4">
                                            <p:txEl>
                                              <p:pRg st="1" end="1"/>
                                            </p:txEl>
                                          </p:spTgt>
                                        </p:tgtEl>
                                        <p:attrNameLst>
                                          <p:attrName>style.visibility</p:attrName>
                                        </p:attrNameLst>
                                      </p:cBhvr>
                                      <p:to>
                                        <p:strVal val="visible"/>
                                      </p:to>
                                    </p:set>
                                    <p:animEffect transition="in" filter="fade">
                                      <p:cBhvr>
                                        <p:cTn id="49" dur="1000"/>
                                        <p:tgtEl>
                                          <p:spTgt spid="24">
                                            <p:txEl>
                                              <p:pRg st="1" end="1"/>
                                            </p:txEl>
                                          </p:spTgt>
                                        </p:tgtEl>
                                      </p:cBhvr>
                                    </p:animEffect>
                                    <p:anim calcmode="lin" valueType="num">
                                      <p:cBhvr>
                                        <p:cTn id="50"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4">
                                            <p:txEl>
                                              <p:pRg st="2" end="2"/>
                                            </p:txEl>
                                          </p:spTgt>
                                        </p:tgtEl>
                                        <p:attrNameLst>
                                          <p:attrName>style.visibility</p:attrName>
                                        </p:attrNameLst>
                                      </p:cBhvr>
                                      <p:to>
                                        <p:strVal val="visible"/>
                                      </p:to>
                                    </p:set>
                                    <p:animEffect transition="in" filter="fade">
                                      <p:cBhvr>
                                        <p:cTn id="56" dur="1000"/>
                                        <p:tgtEl>
                                          <p:spTgt spid="24">
                                            <p:txEl>
                                              <p:pRg st="2" end="2"/>
                                            </p:txEl>
                                          </p:spTgt>
                                        </p:tgtEl>
                                      </p:cBhvr>
                                    </p:animEffect>
                                    <p:anim calcmode="lin" valueType="num">
                                      <p:cBhvr>
                                        <p:cTn id="57"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6" grpId="0" animBg="1"/>
      <p:bldP spid="27" grpId="0" animBg="1"/>
      <p:bldP spid="28" grpId="0" animBg="1"/>
      <p:bldP spid="29" grpId="0" animBg="1"/>
      <p:bldP spid="31" grpId="0" animBg="1"/>
      <p:bldP spid="32" grpId="0" animBg="1"/>
      <p:bldP spid="3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637443" y="1223302"/>
            <a:ext cx="5349255" cy="1400383"/>
          </a:xfrm>
          <a:prstGeom prst="rect">
            <a:avLst/>
          </a:prstGeom>
          <a:noFill/>
        </p:spPr>
        <p:txBody>
          <a:bodyPr wrap="square" rtlCol="0">
            <a:spAutoFit/>
          </a:bodyPr>
          <a:lstStyle/>
          <a:p>
            <a:pPr algn="just" fontAlgn="base"/>
            <a:r>
              <a:rPr lang="it-IT" sz="2500" dirty="0">
                <a:solidFill>
                  <a:srgbClr val="FFBA4C"/>
                </a:solidFill>
                <a:latin typeface="Darker Grotesque ExtraBold" pitchFamily="2" charset="0"/>
              </a:rPr>
              <a:t>Sviluppare la governance del progetto</a:t>
            </a:r>
          </a:p>
          <a:p>
            <a:pPr algn="just" fontAlgn="base"/>
            <a:r>
              <a:rPr lang="it-IT" sz="2000" dirty="0">
                <a:solidFill>
                  <a:srgbClr val="1C2024"/>
                </a:solidFill>
                <a:latin typeface="Darker Grotesque" pitchFamily="2" charset="0"/>
              </a:rPr>
              <a:t>Creare alleanza tra i partner del progetto e l’ente locale sin dall’inizio del percorso, per dare sostenibilità e sviluppare una governance condivisa.</a:t>
            </a:r>
          </a:p>
        </p:txBody>
      </p:sp>
    </p:spTree>
    <p:extLst>
      <p:ext uri="{BB962C8B-B14F-4D97-AF65-F5344CB8AC3E}">
        <p14:creationId xmlns:p14="http://schemas.microsoft.com/office/powerpoint/2010/main" val="163475750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31"/>
                                        </p:tgtEl>
                                        <p:attrNameLst>
                                          <p:attrName>ppt_x</p:attrName>
                                        </p:attrNameLst>
                                      </p:cBhvr>
                                      <p:tavLst>
                                        <p:tav tm="0">
                                          <p:val>
                                            <p:strVal val="ppt_x"/>
                                          </p:val>
                                        </p:tav>
                                        <p:tav tm="100000">
                                          <p:val>
                                            <p:strVal val="ppt_x"/>
                                          </p:val>
                                        </p:tav>
                                      </p:tavLst>
                                    </p:anim>
                                    <p:anim calcmode="lin" valueType="num">
                                      <p:cBhvr additive="base">
                                        <p:cTn id="11" dur="500"/>
                                        <p:tgtEl>
                                          <p:spTgt spid="31"/>
                                        </p:tgtEl>
                                        <p:attrNameLst>
                                          <p:attrName>ppt_y</p:attrName>
                                        </p:attrNameLst>
                                      </p:cBhvr>
                                      <p:tavLst>
                                        <p:tav tm="0">
                                          <p:val>
                                            <p:strVal val="ppt_y"/>
                                          </p:val>
                                        </p:tav>
                                        <p:tav tm="100000">
                                          <p:val>
                                            <p:strVal val="1+ppt_h/2"/>
                                          </p:val>
                                        </p:tav>
                                      </p:tavLst>
                                    </p:anim>
                                    <p:set>
                                      <p:cBhvr>
                                        <p:cTn id="12" dur="1" fill="hold">
                                          <p:stCondLst>
                                            <p:cond delay="499"/>
                                          </p:stCondLst>
                                        </p:cTn>
                                        <p:tgtEl>
                                          <p:spTgt spid="31"/>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6"/>
                                        </p:tgtEl>
                                        <p:attrNameLst>
                                          <p:attrName>ppt_x</p:attrName>
                                        </p:attrNameLst>
                                      </p:cBhvr>
                                      <p:tavLst>
                                        <p:tav tm="0">
                                          <p:val>
                                            <p:strVal val="ppt_x"/>
                                          </p:val>
                                        </p:tav>
                                        <p:tav tm="100000">
                                          <p:val>
                                            <p:strVal val="ppt_x"/>
                                          </p:val>
                                        </p:tav>
                                      </p:tavLst>
                                    </p:anim>
                                    <p:anim calcmode="lin" valueType="num">
                                      <p:cBhvr additive="base">
                                        <p:cTn id="15" dur="500"/>
                                        <p:tgtEl>
                                          <p:spTgt spid="26"/>
                                        </p:tgtEl>
                                        <p:attrNameLst>
                                          <p:attrName>ppt_y</p:attrName>
                                        </p:attrNameLst>
                                      </p:cBhvr>
                                      <p:tavLst>
                                        <p:tav tm="0">
                                          <p:val>
                                            <p:strVal val="ppt_y"/>
                                          </p:val>
                                        </p:tav>
                                        <p:tav tm="100000">
                                          <p:val>
                                            <p:strVal val="1+ppt_h/2"/>
                                          </p:val>
                                        </p:tav>
                                      </p:tavLst>
                                    </p:anim>
                                    <p:set>
                                      <p:cBhvr>
                                        <p:cTn id="16" dur="1" fill="hold">
                                          <p:stCondLst>
                                            <p:cond delay="499"/>
                                          </p:stCondLst>
                                        </p:cTn>
                                        <p:tgtEl>
                                          <p:spTgt spid="26"/>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25"/>
                                        </p:tgtEl>
                                        <p:attrNameLst>
                                          <p:attrName>ppt_x</p:attrName>
                                        </p:attrNameLst>
                                      </p:cBhvr>
                                      <p:tavLst>
                                        <p:tav tm="0">
                                          <p:val>
                                            <p:strVal val="ppt_x"/>
                                          </p:val>
                                        </p:tav>
                                        <p:tav tm="100000">
                                          <p:val>
                                            <p:strVal val="ppt_x"/>
                                          </p:val>
                                        </p:tav>
                                      </p:tavLst>
                                    </p:anim>
                                    <p:anim calcmode="lin" valueType="num">
                                      <p:cBhvr additive="base">
                                        <p:cTn id="19" dur="500"/>
                                        <p:tgtEl>
                                          <p:spTgt spid="25"/>
                                        </p:tgtEl>
                                        <p:attrNameLst>
                                          <p:attrName>ppt_y</p:attrName>
                                        </p:attrNameLst>
                                      </p:cBhvr>
                                      <p:tavLst>
                                        <p:tav tm="0">
                                          <p:val>
                                            <p:strVal val="ppt_y"/>
                                          </p:val>
                                        </p:tav>
                                        <p:tav tm="100000">
                                          <p:val>
                                            <p:strVal val="1+ppt_h/2"/>
                                          </p:val>
                                        </p:tav>
                                      </p:tavLst>
                                    </p:anim>
                                    <p:set>
                                      <p:cBhvr>
                                        <p:cTn id="20" dur="1" fill="hold">
                                          <p:stCondLst>
                                            <p:cond delay="499"/>
                                          </p:stCondLst>
                                        </p:cTn>
                                        <p:tgtEl>
                                          <p:spTgt spid="25"/>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27"/>
                                        </p:tgtEl>
                                        <p:attrNameLst>
                                          <p:attrName>ppt_x</p:attrName>
                                        </p:attrNameLst>
                                      </p:cBhvr>
                                      <p:tavLst>
                                        <p:tav tm="0">
                                          <p:val>
                                            <p:strVal val="ppt_x"/>
                                          </p:val>
                                        </p:tav>
                                        <p:tav tm="100000">
                                          <p:val>
                                            <p:strVal val="ppt_x"/>
                                          </p:val>
                                        </p:tav>
                                      </p:tavLst>
                                    </p:anim>
                                    <p:anim calcmode="lin" valueType="num">
                                      <p:cBhvr additive="base">
                                        <p:cTn id="23" dur="500"/>
                                        <p:tgtEl>
                                          <p:spTgt spid="27"/>
                                        </p:tgtEl>
                                        <p:attrNameLst>
                                          <p:attrName>ppt_y</p:attrName>
                                        </p:attrNameLst>
                                      </p:cBhvr>
                                      <p:tavLst>
                                        <p:tav tm="0">
                                          <p:val>
                                            <p:strVal val="ppt_y"/>
                                          </p:val>
                                        </p:tav>
                                        <p:tav tm="100000">
                                          <p:val>
                                            <p:strVal val="1+ppt_h/2"/>
                                          </p:val>
                                        </p:tav>
                                      </p:tavLst>
                                    </p:anim>
                                    <p:set>
                                      <p:cBhvr>
                                        <p:cTn id="24" dur="1" fill="hold">
                                          <p:stCondLst>
                                            <p:cond delay="499"/>
                                          </p:stCondLst>
                                        </p:cTn>
                                        <p:tgtEl>
                                          <p:spTgt spid="27"/>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32"/>
                                        </p:tgtEl>
                                        <p:attrNameLst>
                                          <p:attrName>ppt_x</p:attrName>
                                        </p:attrNameLst>
                                      </p:cBhvr>
                                      <p:tavLst>
                                        <p:tav tm="0">
                                          <p:val>
                                            <p:strVal val="ppt_x"/>
                                          </p:val>
                                        </p:tav>
                                        <p:tav tm="100000">
                                          <p:val>
                                            <p:strVal val="ppt_x"/>
                                          </p:val>
                                        </p:tav>
                                      </p:tavLst>
                                    </p:anim>
                                    <p:anim calcmode="lin" valueType="num">
                                      <p:cBhvr additive="base">
                                        <p:cTn id="27" dur="500"/>
                                        <p:tgtEl>
                                          <p:spTgt spid="32"/>
                                        </p:tgtEl>
                                        <p:attrNameLst>
                                          <p:attrName>ppt_y</p:attrName>
                                        </p:attrNameLst>
                                      </p:cBhvr>
                                      <p:tavLst>
                                        <p:tav tm="0">
                                          <p:val>
                                            <p:strVal val="ppt_y"/>
                                          </p:val>
                                        </p:tav>
                                        <p:tav tm="100000">
                                          <p:val>
                                            <p:strVal val="1+ppt_h/2"/>
                                          </p:val>
                                        </p:tav>
                                      </p:tavLst>
                                    </p:anim>
                                    <p:set>
                                      <p:cBhvr>
                                        <p:cTn id="28" dur="1" fill="hold">
                                          <p:stCondLst>
                                            <p:cond delay="499"/>
                                          </p:stCondLst>
                                        </p:cTn>
                                        <p:tgtEl>
                                          <p:spTgt spid="32"/>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30"/>
                                        </p:tgtEl>
                                        <p:attrNameLst>
                                          <p:attrName>ppt_x</p:attrName>
                                        </p:attrNameLst>
                                      </p:cBhvr>
                                      <p:tavLst>
                                        <p:tav tm="0">
                                          <p:val>
                                            <p:strVal val="ppt_x"/>
                                          </p:val>
                                        </p:tav>
                                        <p:tav tm="100000">
                                          <p:val>
                                            <p:strVal val="ppt_x"/>
                                          </p:val>
                                        </p:tav>
                                      </p:tavLst>
                                    </p:anim>
                                    <p:anim calcmode="lin" valueType="num">
                                      <p:cBhvr additive="base">
                                        <p:cTn id="31" dur="500"/>
                                        <p:tgtEl>
                                          <p:spTgt spid="30"/>
                                        </p:tgtEl>
                                        <p:attrNameLst>
                                          <p:attrName>ppt_y</p:attrName>
                                        </p:attrNameLst>
                                      </p:cBhvr>
                                      <p:tavLst>
                                        <p:tav tm="0">
                                          <p:val>
                                            <p:strVal val="ppt_y"/>
                                          </p:val>
                                        </p:tav>
                                        <p:tav tm="100000">
                                          <p:val>
                                            <p:strVal val="1+ppt_h/2"/>
                                          </p:val>
                                        </p:tav>
                                      </p:tavLst>
                                    </p:anim>
                                    <p:set>
                                      <p:cBhvr>
                                        <p:cTn id="32" dur="1" fill="hold">
                                          <p:stCondLst>
                                            <p:cond delay="499"/>
                                          </p:stCondLst>
                                        </p:cTn>
                                        <p:tgtEl>
                                          <p:spTgt spid="30"/>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33"/>
                                        </p:tgtEl>
                                        <p:attrNameLst>
                                          <p:attrName>ppt_x</p:attrName>
                                        </p:attrNameLst>
                                      </p:cBhvr>
                                      <p:tavLst>
                                        <p:tav tm="0">
                                          <p:val>
                                            <p:strVal val="ppt_x"/>
                                          </p:val>
                                        </p:tav>
                                        <p:tav tm="100000">
                                          <p:val>
                                            <p:strVal val="ppt_x"/>
                                          </p:val>
                                        </p:tav>
                                      </p:tavLst>
                                    </p:anim>
                                    <p:anim calcmode="lin" valueType="num">
                                      <p:cBhvr additive="base">
                                        <p:cTn id="35" dur="500"/>
                                        <p:tgtEl>
                                          <p:spTgt spid="33"/>
                                        </p:tgtEl>
                                        <p:attrNameLst>
                                          <p:attrName>ppt_y</p:attrName>
                                        </p:attrNameLst>
                                      </p:cBhvr>
                                      <p:tavLst>
                                        <p:tav tm="0">
                                          <p:val>
                                            <p:strVal val="ppt_y"/>
                                          </p:val>
                                        </p:tav>
                                        <p:tav tm="100000">
                                          <p:val>
                                            <p:strVal val="1+ppt_h/2"/>
                                          </p:val>
                                        </p:tav>
                                      </p:tavLst>
                                    </p:anim>
                                    <p:set>
                                      <p:cBhvr>
                                        <p:cTn id="36" dur="1" fill="hold">
                                          <p:stCondLst>
                                            <p:cond delay="499"/>
                                          </p:stCondLst>
                                        </p:cTn>
                                        <p:tgtEl>
                                          <p:spTgt spid="33"/>
                                        </p:tgtEl>
                                        <p:attrNameLst>
                                          <p:attrName>style.visibility</p:attrName>
                                        </p:attrNameLst>
                                      </p:cBhvr>
                                      <p:to>
                                        <p:strVal val="hidden"/>
                                      </p:to>
                                    </p:set>
                                  </p:childTnLst>
                                </p:cTn>
                              </p:par>
                              <p:par>
                                <p:cTn id="37" presetID="2" presetClass="exit" presetSubtype="4" fill="hold" grpId="0" nodeType="withEffect">
                                  <p:stCondLst>
                                    <p:cond delay="0"/>
                                  </p:stCondLst>
                                  <p:childTnLst>
                                    <p:anim calcmode="lin" valueType="num">
                                      <p:cBhvr additive="base">
                                        <p:cTn id="38" dur="500"/>
                                        <p:tgtEl>
                                          <p:spTgt spid="29"/>
                                        </p:tgtEl>
                                        <p:attrNameLst>
                                          <p:attrName>ppt_x</p:attrName>
                                        </p:attrNameLst>
                                      </p:cBhvr>
                                      <p:tavLst>
                                        <p:tav tm="0">
                                          <p:val>
                                            <p:strVal val="ppt_x"/>
                                          </p:val>
                                        </p:tav>
                                        <p:tav tm="100000">
                                          <p:val>
                                            <p:strVal val="ppt_x"/>
                                          </p:val>
                                        </p:tav>
                                      </p:tavLst>
                                    </p:anim>
                                    <p:anim calcmode="lin" valueType="num">
                                      <p:cBhvr additive="base">
                                        <p:cTn id="39" dur="500"/>
                                        <p:tgtEl>
                                          <p:spTgt spid="29"/>
                                        </p:tgtEl>
                                        <p:attrNameLst>
                                          <p:attrName>ppt_y</p:attrName>
                                        </p:attrNameLst>
                                      </p:cBhvr>
                                      <p:tavLst>
                                        <p:tav tm="0">
                                          <p:val>
                                            <p:strVal val="ppt_y"/>
                                          </p:val>
                                        </p:tav>
                                        <p:tav tm="100000">
                                          <p:val>
                                            <p:strVal val="1+ppt_h/2"/>
                                          </p:val>
                                        </p:tav>
                                      </p:tavLst>
                                    </p:anim>
                                    <p:set>
                                      <p:cBhvr>
                                        <p:cTn id="40" dur="1" fill="hold">
                                          <p:stCondLst>
                                            <p:cond delay="499"/>
                                          </p:stCondLst>
                                        </p:cTn>
                                        <p:tgtEl>
                                          <p:spTgt spid="29"/>
                                        </p:tgtEl>
                                        <p:attrNameLst>
                                          <p:attrName>style.visibility</p:attrName>
                                        </p:attrNameLst>
                                      </p:cBhvr>
                                      <p:to>
                                        <p:strVal val="hidden"/>
                                      </p:to>
                                    </p:set>
                                  </p:childTnLst>
                                </p:cTn>
                              </p:par>
                              <p:par>
                                <p:cTn id="41" presetID="2" presetClass="entr" presetSubtype="8" fill="hold" nodeType="with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 calcmode="lin" valueType="num">
                                      <p:cBhvr additive="base">
                                        <p:cTn id="43"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4">
                                            <p:txEl>
                                              <p:pRg st="1" end="1"/>
                                            </p:txEl>
                                          </p:spTgt>
                                        </p:tgtEl>
                                        <p:attrNameLst>
                                          <p:attrName>style.visibility</p:attrName>
                                        </p:attrNameLst>
                                      </p:cBhvr>
                                      <p:to>
                                        <p:strVal val="visible"/>
                                      </p:to>
                                    </p:set>
                                    <p:animEffect transition="in" filter="fade">
                                      <p:cBhvr>
                                        <p:cTn id="49" dur="1000"/>
                                        <p:tgtEl>
                                          <p:spTgt spid="24">
                                            <p:txEl>
                                              <p:pRg st="1" end="1"/>
                                            </p:txEl>
                                          </p:spTgt>
                                        </p:tgtEl>
                                      </p:cBhvr>
                                    </p:animEffect>
                                    <p:anim calcmode="lin" valueType="num">
                                      <p:cBhvr>
                                        <p:cTn id="50"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6" grpId="0" animBg="1"/>
      <p:bldP spid="27" grpId="0" animBg="1"/>
      <p:bldP spid="29" grpId="0" animBg="1"/>
      <p:bldP spid="30" grpId="0" animBg="1"/>
      <p:bldP spid="31" grpId="0" animBg="1"/>
      <p:bldP spid="32" grpId="0" animBg="1"/>
      <p:bldP spid="3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1277471" y="2605334"/>
            <a:ext cx="5349255" cy="1477328"/>
          </a:xfrm>
          <a:prstGeom prst="rect">
            <a:avLst/>
          </a:prstGeom>
          <a:noFill/>
        </p:spPr>
        <p:txBody>
          <a:bodyPr wrap="square" rtlCol="0">
            <a:spAutoFit/>
          </a:bodyPr>
          <a:lstStyle/>
          <a:p>
            <a:pPr algn="just" fontAlgn="base"/>
            <a:r>
              <a:rPr lang="it-IT" sz="2500" dirty="0">
                <a:solidFill>
                  <a:srgbClr val="FFBA4C"/>
                </a:solidFill>
                <a:latin typeface="Darker Grotesque ExtraBold" pitchFamily="2" charset="0"/>
              </a:rPr>
              <a:t>Cogliere la dimensione territoriale e di rete</a:t>
            </a:r>
          </a:p>
          <a:p>
            <a:pPr algn="just" fontAlgn="base"/>
            <a:r>
              <a:rPr lang="it-IT" sz="2000" dirty="0">
                <a:solidFill>
                  <a:srgbClr val="1C2024"/>
                </a:solidFill>
                <a:latin typeface="Darker Grotesque" pitchFamily="2" charset="0"/>
              </a:rPr>
              <a:t>per trovare forme di sostenibilità dei risultati finali, oltre il singolo progetto.</a:t>
            </a:r>
          </a:p>
        </p:txBody>
      </p:sp>
    </p:spTree>
    <p:extLst>
      <p:ext uri="{BB962C8B-B14F-4D97-AF65-F5344CB8AC3E}">
        <p14:creationId xmlns:p14="http://schemas.microsoft.com/office/powerpoint/2010/main" val="331046264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31"/>
                                        </p:tgtEl>
                                        <p:attrNameLst>
                                          <p:attrName>ppt_x</p:attrName>
                                        </p:attrNameLst>
                                      </p:cBhvr>
                                      <p:tavLst>
                                        <p:tav tm="0">
                                          <p:val>
                                            <p:strVal val="ppt_x"/>
                                          </p:val>
                                        </p:tav>
                                        <p:tav tm="100000">
                                          <p:val>
                                            <p:strVal val="ppt_x"/>
                                          </p:val>
                                        </p:tav>
                                      </p:tavLst>
                                    </p:anim>
                                    <p:anim calcmode="lin" valueType="num">
                                      <p:cBhvr additive="base">
                                        <p:cTn id="11" dur="500"/>
                                        <p:tgtEl>
                                          <p:spTgt spid="31"/>
                                        </p:tgtEl>
                                        <p:attrNameLst>
                                          <p:attrName>ppt_y</p:attrName>
                                        </p:attrNameLst>
                                      </p:cBhvr>
                                      <p:tavLst>
                                        <p:tav tm="0">
                                          <p:val>
                                            <p:strVal val="ppt_y"/>
                                          </p:val>
                                        </p:tav>
                                        <p:tav tm="100000">
                                          <p:val>
                                            <p:strVal val="1+ppt_h/2"/>
                                          </p:val>
                                        </p:tav>
                                      </p:tavLst>
                                    </p:anim>
                                    <p:set>
                                      <p:cBhvr>
                                        <p:cTn id="12" dur="1" fill="hold">
                                          <p:stCondLst>
                                            <p:cond delay="499"/>
                                          </p:stCondLst>
                                        </p:cTn>
                                        <p:tgtEl>
                                          <p:spTgt spid="31"/>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6"/>
                                        </p:tgtEl>
                                        <p:attrNameLst>
                                          <p:attrName>ppt_x</p:attrName>
                                        </p:attrNameLst>
                                      </p:cBhvr>
                                      <p:tavLst>
                                        <p:tav tm="0">
                                          <p:val>
                                            <p:strVal val="ppt_x"/>
                                          </p:val>
                                        </p:tav>
                                        <p:tav tm="100000">
                                          <p:val>
                                            <p:strVal val="ppt_x"/>
                                          </p:val>
                                        </p:tav>
                                      </p:tavLst>
                                    </p:anim>
                                    <p:anim calcmode="lin" valueType="num">
                                      <p:cBhvr additive="base">
                                        <p:cTn id="15" dur="500"/>
                                        <p:tgtEl>
                                          <p:spTgt spid="26"/>
                                        </p:tgtEl>
                                        <p:attrNameLst>
                                          <p:attrName>ppt_y</p:attrName>
                                        </p:attrNameLst>
                                      </p:cBhvr>
                                      <p:tavLst>
                                        <p:tav tm="0">
                                          <p:val>
                                            <p:strVal val="ppt_y"/>
                                          </p:val>
                                        </p:tav>
                                        <p:tav tm="100000">
                                          <p:val>
                                            <p:strVal val="1+ppt_h/2"/>
                                          </p:val>
                                        </p:tav>
                                      </p:tavLst>
                                    </p:anim>
                                    <p:set>
                                      <p:cBhvr>
                                        <p:cTn id="16" dur="1" fill="hold">
                                          <p:stCondLst>
                                            <p:cond delay="499"/>
                                          </p:stCondLst>
                                        </p:cTn>
                                        <p:tgtEl>
                                          <p:spTgt spid="26"/>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25"/>
                                        </p:tgtEl>
                                        <p:attrNameLst>
                                          <p:attrName>ppt_x</p:attrName>
                                        </p:attrNameLst>
                                      </p:cBhvr>
                                      <p:tavLst>
                                        <p:tav tm="0">
                                          <p:val>
                                            <p:strVal val="ppt_x"/>
                                          </p:val>
                                        </p:tav>
                                        <p:tav tm="100000">
                                          <p:val>
                                            <p:strVal val="ppt_x"/>
                                          </p:val>
                                        </p:tav>
                                      </p:tavLst>
                                    </p:anim>
                                    <p:anim calcmode="lin" valueType="num">
                                      <p:cBhvr additive="base">
                                        <p:cTn id="19" dur="500"/>
                                        <p:tgtEl>
                                          <p:spTgt spid="25"/>
                                        </p:tgtEl>
                                        <p:attrNameLst>
                                          <p:attrName>ppt_y</p:attrName>
                                        </p:attrNameLst>
                                      </p:cBhvr>
                                      <p:tavLst>
                                        <p:tav tm="0">
                                          <p:val>
                                            <p:strVal val="ppt_y"/>
                                          </p:val>
                                        </p:tav>
                                        <p:tav tm="100000">
                                          <p:val>
                                            <p:strVal val="1+ppt_h/2"/>
                                          </p:val>
                                        </p:tav>
                                      </p:tavLst>
                                    </p:anim>
                                    <p:set>
                                      <p:cBhvr>
                                        <p:cTn id="20" dur="1" fill="hold">
                                          <p:stCondLst>
                                            <p:cond delay="499"/>
                                          </p:stCondLst>
                                        </p:cTn>
                                        <p:tgtEl>
                                          <p:spTgt spid="25"/>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32"/>
                                        </p:tgtEl>
                                        <p:attrNameLst>
                                          <p:attrName>ppt_x</p:attrName>
                                        </p:attrNameLst>
                                      </p:cBhvr>
                                      <p:tavLst>
                                        <p:tav tm="0">
                                          <p:val>
                                            <p:strVal val="ppt_x"/>
                                          </p:val>
                                        </p:tav>
                                        <p:tav tm="100000">
                                          <p:val>
                                            <p:strVal val="ppt_x"/>
                                          </p:val>
                                        </p:tav>
                                      </p:tavLst>
                                    </p:anim>
                                    <p:anim calcmode="lin" valueType="num">
                                      <p:cBhvr additive="base">
                                        <p:cTn id="23" dur="500"/>
                                        <p:tgtEl>
                                          <p:spTgt spid="32"/>
                                        </p:tgtEl>
                                        <p:attrNameLst>
                                          <p:attrName>ppt_y</p:attrName>
                                        </p:attrNameLst>
                                      </p:cBhvr>
                                      <p:tavLst>
                                        <p:tav tm="0">
                                          <p:val>
                                            <p:strVal val="ppt_y"/>
                                          </p:val>
                                        </p:tav>
                                        <p:tav tm="100000">
                                          <p:val>
                                            <p:strVal val="1+ppt_h/2"/>
                                          </p:val>
                                        </p:tav>
                                      </p:tavLst>
                                    </p:anim>
                                    <p:set>
                                      <p:cBhvr>
                                        <p:cTn id="24" dur="1" fill="hold">
                                          <p:stCondLst>
                                            <p:cond delay="499"/>
                                          </p:stCondLst>
                                        </p:cTn>
                                        <p:tgtEl>
                                          <p:spTgt spid="32"/>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27"/>
                                        </p:tgtEl>
                                        <p:attrNameLst>
                                          <p:attrName>ppt_x</p:attrName>
                                        </p:attrNameLst>
                                      </p:cBhvr>
                                      <p:tavLst>
                                        <p:tav tm="0">
                                          <p:val>
                                            <p:strVal val="ppt_x"/>
                                          </p:val>
                                        </p:tav>
                                        <p:tav tm="100000">
                                          <p:val>
                                            <p:strVal val="ppt_x"/>
                                          </p:val>
                                        </p:tav>
                                      </p:tavLst>
                                    </p:anim>
                                    <p:anim calcmode="lin" valueType="num">
                                      <p:cBhvr additive="base">
                                        <p:cTn id="27" dur="500"/>
                                        <p:tgtEl>
                                          <p:spTgt spid="27"/>
                                        </p:tgtEl>
                                        <p:attrNameLst>
                                          <p:attrName>ppt_y</p:attrName>
                                        </p:attrNameLst>
                                      </p:cBhvr>
                                      <p:tavLst>
                                        <p:tav tm="0">
                                          <p:val>
                                            <p:strVal val="ppt_y"/>
                                          </p:val>
                                        </p:tav>
                                        <p:tav tm="100000">
                                          <p:val>
                                            <p:strVal val="1+ppt_h/2"/>
                                          </p:val>
                                        </p:tav>
                                      </p:tavLst>
                                    </p:anim>
                                    <p:set>
                                      <p:cBhvr>
                                        <p:cTn id="28" dur="1" fill="hold">
                                          <p:stCondLst>
                                            <p:cond delay="499"/>
                                          </p:stCondLst>
                                        </p:cTn>
                                        <p:tgtEl>
                                          <p:spTgt spid="27"/>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28"/>
                                        </p:tgtEl>
                                        <p:attrNameLst>
                                          <p:attrName>ppt_x</p:attrName>
                                        </p:attrNameLst>
                                      </p:cBhvr>
                                      <p:tavLst>
                                        <p:tav tm="0">
                                          <p:val>
                                            <p:strVal val="ppt_x"/>
                                          </p:val>
                                        </p:tav>
                                        <p:tav tm="100000">
                                          <p:val>
                                            <p:strVal val="ppt_x"/>
                                          </p:val>
                                        </p:tav>
                                      </p:tavLst>
                                    </p:anim>
                                    <p:anim calcmode="lin" valueType="num">
                                      <p:cBhvr additive="base">
                                        <p:cTn id="31" dur="500"/>
                                        <p:tgtEl>
                                          <p:spTgt spid="28"/>
                                        </p:tgtEl>
                                        <p:attrNameLst>
                                          <p:attrName>ppt_y</p:attrName>
                                        </p:attrNameLst>
                                      </p:cBhvr>
                                      <p:tavLst>
                                        <p:tav tm="0">
                                          <p:val>
                                            <p:strVal val="ppt_y"/>
                                          </p:val>
                                        </p:tav>
                                        <p:tav tm="100000">
                                          <p:val>
                                            <p:strVal val="1+ppt_h/2"/>
                                          </p:val>
                                        </p:tav>
                                      </p:tavLst>
                                    </p:anim>
                                    <p:set>
                                      <p:cBhvr>
                                        <p:cTn id="32" dur="1" fill="hold">
                                          <p:stCondLst>
                                            <p:cond delay="499"/>
                                          </p:stCondLst>
                                        </p:cTn>
                                        <p:tgtEl>
                                          <p:spTgt spid="28"/>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30"/>
                                        </p:tgtEl>
                                        <p:attrNameLst>
                                          <p:attrName>ppt_x</p:attrName>
                                        </p:attrNameLst>
                                      </p:cBhvr>
                                      <p:tavLst>
                                        <p:tav tm="0">
                                          <p:val>
                                            <p:strVal val="ppt_x"/>
                                          </p:val>
                                        </p:tav>
                                        <p:tav tm="100000">
                                          <p:val>
                                            <p:strVal val="ppt_x"/>
                                          </p:val>
                                        </p:tav>
                                      </p:tavLst>
                                    </p:anim>
                                    <p:anim calcmode="lin" valueType="num">
                                      <p:cBhvr additive="base">
                                        <p:cTn id="35" dur="500"/>
                                        <p:tgtEl>
                                          <p:spTgt spid="30"/>
                                        </p:tgtEl>
                                        <p:attrNameLst>
                                          <p:attrName>ppt_y</p:attrName>
                                        </p:attrNameLst>
                                      </p:cBhvr>
                                      <p:tavLst>
                                        <p:tav tm="0">
                                          <p:val>
                                            <p:strVal val="ppt_y"/>
                                          </p:val>
                                        </p:tav>
                                        <p:tav tm="100000">
                                          <p:val>
                                            <p:strVal val="1+ppt_h/2"/>
                                          </p:val>
                                        </p:tav>
                                      </p:tavLst>
                                    </p:anim>
                                    <p:set>
                                      <p:cBhvr>
                                        <p:cTn id="36" dur="1" fill="hold">
                                          <p:stCondLst>
                                            <p:cond delay="499"/>
                                          </p:stCondLst>
                                        </p:cTn>
                                        <p:tgtEl>
                                          <p:spTgt spid="30"/>
                                        </p:tgtEl>
                                        <p:attrNameLst>
                                          <p:attrName>style.visibility</p:attrName>
                                        </p:attrNameLst>
                                      </p:cBhvr>
                                      <p:to>
                                        <p:strVal val="hidden"/>
                                      </p:to>
                                    </p:set>
                                  </p:childTnLst>
                                </p:cTn>
                              </p:par>
                              <p:par>
                                <p:cTn id="37" presetID="2" presetClass="exit" presetSubtype="4" fill="hold" grpId="0" nodeType="withEffect">
                                  <p:stCondLst>
                                    <p:cond delay="0"/>
                                  </p:stCondLst>
                                  <p:childTnLst>
                                    <p:anim calcmode="lin" valueType="num">
                                      <p:cBhvr additive="base">
                                        <p:cTn id="38" dur="500"/>
                                        <p:tgtEl>
                                          <p:spTgt spid="29"/>
                                        </p:tgtEl>
                                        <p:attrNameLst>
                                          <p:attrName>ppt_x</p:attrName>
                                        </p:attrNameLst>
                                      </p:cBhvr>
                                      <p:tavLst>
                                        <p:tav tm="0">
                                          <p:val>
                                            <p:strVal val="ppt_x"/>
                                          </p:val>
                                        </p:tav>
                                        <p:tav tm="100000">
                                          <p:val>
                                            <p:strVal val="ppt_x"/>
                                          </p:val>
                                        </p:tav>
                                      </p:tavLst>
                                    </p:anim>
                                    <p:anim calcmode="lin" valueType="num">
                                      <p:cBhvr additive="base">
                                        <p:cTn id="39" dur="500"/>
                                        <p:tgtEl>
                                          <p:spTgt spid="29"/>
                                        </p:tgtEl>
                                        <p:attrNameLst>
                                          <p:attrName>ppt_y</p:attrName>
                                        </p:attrNameLst>
                                      </p:cBhvr>
                                      <p:tavLst>
                                        <p:tav tm="0">
                                          <p:val>
                                            <p:strVal val="ppt_y"/>
                                          </p:val>
                                        </p:tav>
                                        <p:tav tm="100000">
                                          <p:val>
                                            <p:strVal val="1+ppt_h/2"/>
                                          </p:val>
                                        </p:tav>
                                      </p:tavLst>
                                    </p:anim>
                                    <p:set>
                                      <p:cBhvr>
                                        <p:cTn id="40" dur="1" fill="hold">
                                          <p:stCondLst>
                                            <p:cond delay="499"/>
                                          </p:stCondLst>
                                        </p:cTn>
                                        <p:tgtEl>
                                          <p:spTgt spid="29"/>
                                        </p:tgtEl>
                                        <p:attrNameLst>
                                          <p:attrName>style.visibility</p:attrName>
                                        </p:attrNameLst>
                                      </p:cBhvr>
                                      <p:to>
                                        <p:strVal val="hidden"/>
                                      </p:to>
                                    </p:set>
                                  </p:childTnLst>
                                </p:cTn>
                              </p:par>
                              <p:par>
                                <p:cTn id="41" presetID="2" presetClass="entr" presetSubtype="8" fill="hold" nodeType="with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 calcmode="lin" valueType="num">
                                      <p:cBhvr additive="base">
                                        <p:cTn id="43"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4">
                                            <p:txEl>
                                              <p:pRg st="1" end="1"/>
                                            </p:txEl>
                                          </p:spTgt>
                                        </p:tgtEl>
                                        <p:attrNameLst>
                                          <p:attrName>style.visibility</p:attrName>
                                        </p:attrNameLst>
                                      </p:cBhvr>
                                      <p:to>
                                        <p:strVal val="visible"/>
                                      </p:to>
                                    </p:set>
                                    <p:animEffect transition="in" filter="fade">
                                      <p:cBhvr>
                                        <p:cTn id="49" dur="1000"/>
                                        <p:tgtEl>
                                          <p:spTgt spid="24">
                                            <p:txEl>
                                              <p:pRg st="1" end="1"/>
                                            </p:txEl>
                                          </p:spTgt>
                                        </p:tgtEl>
                                      </p:cBhvr>
                                    </p:animEffect>
                                    <p:anim calcmode="lin" valueType="num">
                                      <p:cBhvr>
                                        <p:cTn id="50"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584775"/>
          </a:xfrm>
          <a:prstGeom prst="rect">
            <a:avLst/>
          </a:prstGeom>
          <a:noFill/>
        </p:spPr>
        <p:txBody>
          <a:bodyPr wrap="square" rtlCol="0">
            <a:spAutoFit/>
          </a:bodyPr>
          <a:lstStyle/>
          <a:p>
            <a:endParaRPr lang="it-IT" sz="1800" dirty="0">
              <a:latin typeface="Darker Grotesque" pitchFamily="2" charset="0"/>
            </a:endParaRPr>
          </a:p>
          <a:p>
            <a:endParaRPr lang="it-IT" dirty="0"/>
          </a:p>
        </p:txBody>
      </p:sp>
      <p:sp>
        <p:nvSpPr>
          <p:cNvPr id="20" name="Connettore 19">
            <a:extLst>
              <a:ext uri="{FF2B5EF4-FFF2-40B4-BE49-F238E27FC236}">
                <a16:creationId xmlns:a16="http://schemas.microsoft.com/office/drawing/2014/main" id="{9ED92CED-EB33-487F-BE42-23283D3E8E68}"/>
              </a:ext>
            </a:extLst>
          </p:cNvPr>
          <p:cNvSpPr/>
          <p:nvPr/>
        </p:nvSpPr>
        <p:spPr>
          <a:xfrm>
            <a:off x="1277471" y="3751729"/>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a:t>
            </a:r>
          </a:p>
        </p:txBody>
      </p:sp>
      <p:sp>
        <p:nvSpPr>
          <p:cNvPr id="25" name="Connettore 24">
            <a:extLst>
              <a:ext uri="{FF2B5EF4-FFF2-40B4-BE49-F238E27FC236}">
                <a16:creationId xmlns:a16="http://schemas.microsoft.com/office/drawing/2014/main" id="{0C10838C-A6EB-4C77-8926-E82A60AC483E}"/>
              </a:ext>
            </a:extLst>
          </p:cNvPr>
          <p:cNvSpPr/>
          <p:nvPr/>
        </p:nvSpPr>
        <p:spPr>
          <a:xfrm>
            <a:off x="2915383" y="209776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3</a:t>
            </a:r>
            <a:endParaRPr lang="it-IT" sz="3000" dirty="0"/>
          </a:p>
        </p:txBody>
      </p:sp>
      <p:sp>
        <p:nvSpPr>
          <p:cNvPr id="26" name="Connettore 25">
            <a:extLst>
              <a:ext uri="{FF2B5EF4-FFF2-40B4-BE49-F238E27FC236}">
                <a16:creationId xmlns:a16="http://schemas.microsoft.com/office/drawing/2014/main" id="{6F5CA62B-DD66-4D02-8D58-52B8753BFD1B}"/>
              </a:ext>
            </a:extLst>
          </p:cNvPr>
          <p:cNvSpPr/>
          <p:nvPr/>
        </p:nvSpPr>
        <p:spPr>
          <a:xfrm>
            <a:off x="2836320" y="3542870"/>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4</a:t>
            </a:r>
            <a:endParaRPr lang="it-IT" sz="3000" dirty="0"/>
          </a:p>
        </p:txBody>
      </p:sp>
      <p:sp>
        <p:nvSpPr>
          <p:cNvPr id="27" name="Connettore 26">
            <a:extLst>
              <a:ext uri="{FF2B5EF4-FFF2-40B4-BE49-F238E27FC236}">
                <a16:creationId xmlns:a16="http://schemas.microsoft.com/office/drawing/2014/main" id="{F65D8BB0-2F4E-4E2A-A3E1-A5AC7FAD5992}"/>
              </a:ext>
            </a:extLst>
          </p:cNvPr>
          <p:cNvSpPr/>
          <p:nvPr/>
        </p:nvSpPr>
        <p:spPr>
          <a:xfrm>
            <a:off x="3998480" y="2997895"/>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5</a:t>
            </a:r>
            <a:endParaRPr lang="it-IT" sz="3000" dirty="0"/>
          </a:p>
        </p:txBody>
      </p:sp>
      <p:sp>
        <p:nvSpPr>
          <p:cNvPr id="28" name="Connettore 27">
            <a:extLst>
              <a:ext uri="{FF2B5EF4-FFF2-40B4-BE49-F238E27FC236}">
                <a16:creationId xmlns:a16="http://schemas.microsoft.com/office/drawing/2014/main" id="{0363E8F6-8390-4E9E-AFCB-CA06C86F5664}"/>
              </a:ext>
            </a:extLst>
          </p:cNvPr>
          <p:cNvSpPr/>
          <p:nvPr/>
        </p:nvSpPr>
        <p:spPr>
          <a:xfrm>
            <a:off x="5331688" y="2571750"/>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8</a:t>
            </a:r>
            <a:endParaRPr lang="it-IT" sz="3000" dirty="0"/>
          </a:p>
        </p:txBody>
      </p:sp>
      <p:sp>
        <p:nvSpPr>
          <p:cNvPr id="29" name="Connettore 28">
            <a:extLst>
              <a:ext uri="{FF2B5EF4-FFF2-40B4-BE49-F238E27FC236}">
                <a16:creationId xmlns:a16="http://schemas.microsoft.com/office/drawing/2014/main" id="{0E9889ED-94F0-400E-A265-00EAE1A0CD67}"/>
              </a:ext>
            </a:extLst>
          </p:cNvPr>
          <p:cNvSpPr/>
          <p:nvPr/>
        </p:nvSpPr>
        <p:spPr>
          <a:xfrm>
            <a:off x="6685164" y="3253479"/>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10</a:t>
            </a:r>
            <a:endParaRPr lang="it-IT" sz="3000" dirty="0"/>
          </a:p>
        </p:txBody>
      </p:sp>
      <p:sp>
        <p:nvSpPr>
          <p:cNvPr id="30" name="Connettore 29">
            <a:extLst>
              <a:ext uri="{FF2B5EF4-FFF2-40B4-BE49-F238E27FC236}">
                <a16:creationId xmlns:a16="http://schemas.microsoft.com/office/drawing/2014/main" id="{382ABCCF-D02A-41E5-9338-01C911C9B41E}"/>
              </a:ext>
            </a:extLst>
          </p:cNvPr>
          <p:cNvSpPr/>
          <p:nvPr/>
        </p:nvSpPr>
        <p:spPr>
          <a:xfrm>
            <a:off x="5027609" y="3801483"/>
            <a:ext cx="793376" cy="814891"/>
          </a:xfrm>
          <a:prstGeom prst="flowChartConnector">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7</a:t>
            </a:r>
            <a:endParaRPr lang="it-IT" sz="3000" dirty="0"/>
          </a:p>
        </p:txBody>
      </p:sp>
      <p:sp>
        <p:nvSpPr>
          <p:cNvPr id="31" name="Connettore 30">
            <a:extLst>
              <a:ext uri="{FF2B5EF4-FFF2-40B4-BE49-F238E27FC236}">
                <a16:creationId xmlns:a16="http://schemas.microsoft.com/office/drawing/2014/main" id="{B96B0D8E-079F-445C-B610-D60D0D70A3F9}"/>
              </a:ext>
            </a:extLst>
          </p:cNvPr>
          <p:cNvSpPr/>
          <p:nvPr/>
        </p:nvSpPr>
        <p:spPr>
          <a:xfrm>
            <a:off x="1674159" y="2708238"/>
            <a:ext cx="793376" cy="814891"/>
          </a:xfrm>
          <a:prstGeom prst="flowChartConnector">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2</a:t>
            </a:r>
          </a:p>
        </p:txBody>
      </p:sp>
      <p:sp>
        <p:nvSpPr>
          <p:cNvPr id="32" name="Connettore 31">
            <a:extLst>
              <a:ext uri="{FF2B5EF4-FFF2-40B4-BE49-F238E27FC236}">
                <a16:creationId xmlns:a16="http://schemas.microsoft.com/office/drawing/2014/main" id="{6E13D10D-C787-4AE4-BE1A-7A83C766DE92}"/>
              </a:ext>
            </a:extLst>
          </p:cNvPr>
          <p:cNvSpPr/>
          <p:nvPr/>
        </p:nvSpPr>
        <p:spPr>
          <a:xfrm>
            <a:off x="4219357" y="1586603"/>
            <a:ext cx="793376" cy="814891"/>
          </a:xfrm>
          <a:prstGeom prst="flowChartConnector">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6</a:t>
            </a:r>
            <a:endParaRPr lang="it-IT" sz="3000" dirty="0"/>
          </a:p>
        </p:txBody>
      </p:sp>
      <p:sp>
        <p:nvSpPr>
          <p:cNvPr id="33" name="Connettore 32">
            <a:extLst>
              <a:ext uri="{FF2B5EF4-FFF2-40B4-BE49-F238E27FC236}">
                <a16:creationId xmlns:a16="http://schemas.microsoft.com/office/drawing/2014/main" id="{A8CA968A-6D71-4409-94D0-43D98049331C}"/>
              </a:ext>
            </a:extLst>
          </p:cNvPr>
          <p:cNvSpPr/>
          <p:nvPr/>
        </p:nvSpPr>
        <p:spPr>
          <a:xfrm>
            <a:off x="5658291" y="1409395"/>
            <a:ext cx="793376" cy="814891"/>
          </a:xfrm>
          <a:prstGeom prst="flowChartConnector">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latin typeface="Darker Grotesque ExtraBold" pitchFamily="2" charset="0"/>
              </a:rPr>
              <a:t>9</a:t>
            </a:r>
          </a:p>
        </p:txBody>
      </p:sp>
      <p:sp>
        <p:nvSpPr>
          <p:cNvPr id="24" name="CasellaDiTesto 23">
            <a:extLst>
              <a:ext uri="{FF2B5EF4-FFF2-40B4-BE49-F238E27FC236}">
                <a16:creationId xmlns:a16="http://schemas.microsoft.com/office/drawing/2014/main" id="{23AC3C10-1E87-4746-8F0C-E878F946D22A}"/>
              </a:ext>
            </a:extLst>
          </p:cNvPr>
          <p:cNvSpPr txBox="1"/>
          <p:nvPr/>
        </p:nvSpPr>
        <p:spPr>
          <a:xfrm>
            <a:off x="811082" y="1705387"/>
            <a:ext cx="5349255" cy="1092607"/>
          </a:xfrm>
          <a:prstGeom prst="rect">
            <a:avLst/>
          </a:prstGeom>
          <a:noFill/>
        </p:spPr>
        <p:txBody>
          <a:bodyPr wrap="square" rtlCol="0">
            <a:spAutoFit/>
          </a:bodyPr>
          <a:lstStyle/>
          <a:p>
            <a:pPr algn="just" fontAlgn="base"/>
            <a:r>
              <a:rPr lang="it-IT" sz="2500" dirty="0">
                <a:solidFill>
                  <a:srgbClr val="D8255C"/>
                </a:solidFill>
                <a:latin typeface="Darker Grotesque ExtraBold" pitchFamily="2" charset="0"/>
              </a:rPr>
              <a:t>Flessibilità</a:t>
            </a:r>
            <a:r>
              <a:rPr lang="it-IT" sz="2500" dirty="0">
                <a:solidFill>
                  <a:srgbClr val="FFBA4C"/>
                </a:solidFill>
                <a:latin typeface="Darker Grotesque ExtraBold" pitchFamily="2" charset="0"/>
              </a:rPr>
              <a:t> </a:t>
            </a:r>
          </a:p>
          <a:p>
            <a:pPr marL="342900" indent="-342900" algn="just" fontAlgn="base">
              <a:buFont typeface="Arial" panose="020B0604020202020204" pitchFamily="34" charset="0"/>
              <a:buChar char="•"/>
            </a:pPr>
            <a:r>
              <a:rPr lang="it-IT" sz="2000" dirty="0">
                <a:solidFill>
                  <a:srgbClr val="1C2024"/>
                </a:solidFill>
                <a:latin typeface="Darker Grotesque" pitchFamily="2" charset="0"/>
              </a:rPr>
              <a:t>sperimentare valutando di volta in volta i risultati (monitoraggio continuo)</a:t>
            </a:r>
          </a:p>
        </p:txBody>
      </p:sp>
    </p:spTree>
    <p:extLst>
      <p:ext uri="{BB962C8B-B14F-4D97-AF65-F5344CB8AC3E}">
        <p14:creationId xmlns:p14="http://schemas.microsoft.com/office/powerpoint/2010/main" val="253689377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31"/>
                                        </p:tgtEl>
                                        <p:attrNameLst>
                                          <p:attrName>ppt_x</p:attrName>
                                        </p:attrNameLst>
                                      </p:cBhvr>
                                      <p:tavLst>
                                        <p:tav tm="0">
                                          <p:val>
                                            <p:strVal val="ppt_x"/>
                                          </p:val>
                                        </p:tav>
                                        <p:tav tm="100000">
                                          <p:val>
                                            <p:strVal val="ppt_x"/>
                                          </p:val>
                                        </p:tav>
                                      </p:tavLst>
                                    </p:anim>
                                    <p:anim calcmode="lin" valueType="num">
                                      <p:cBhvr additive="base">
                                        <p:cTn id="11" dur="500"/>
                                        <p:tgtEl>
                                          <p:spTgt spid="31"/>
                                        </p:tgtEl>
                                        <p:attrNameLst>
                                          <p:attrName>ppt_y</p:attrName>
                                        </p:attrNameLst>
                                      </p:cBhvr>
                                      <p:tavLst>
                                        <p:tav tm="0">
                                          <p:val>
                                            <p:strVal val="ppt_y"/>
                                          </p:val>
                                        </p:tav>
                                        <p:tav tm="100000">
                                          <p:val>
                                            <p:strVal val="1+ppt_h/2"/>
                                          </p:val>
                                        </p:tav>
                                      </p:tavLst>
                                    </p:anim>
                                    <p:set>
                                      <p:cBhvr>
                                        <p:cTn id="12" dur="1" fill="hold">
                                          <p:stCondLst>
                                            <p:cond delay="499"/>
                                          </p:stCondLst>
                                        </p:cTn>
                                        <p:tgtEl>
                                          <p:spTgt spid="31"/>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25"/>
                                        </p:tgtEl>
                                        <p:attrNameLst>
                                          <p:attrName>ppt_x</p:attrName>
                                        </p:attrNameLst>
                                      </p:cBhvr>
                                      <p:tavLst>
                                        <p:tav tm="0">
                                          <p:val>
                                            <p:strVal val="ppt_x"/>
                                          </p:val>
                                        </p:tav>
                                        <p:tav tm="100000">
                                          <p:val>
                                            <p:strVal val="ppt_x"/>
                                          </p:val>
                                        </p:tav>
                                      </p:tavLst>
                                    </p:anim>
                                    <p:anim calcmode="lin" valueType="num">
                                      <p:cBhvr additive="base">
                                        <p:cTn id="15" dur="500"/>
                                        <p:tgtEl>
                                          <p:spTgt spid="25"/>
                                        </p:tgtEl>
                                        <p:attrNameLst>
                                          <p:attrName>ppt_y</p:attrName>
                                        </p:attrNameLst>
                                      </p:cBhvr>
                                      <p:tavLst>
                                        <p:tav tm="0">
                                          <p:val>
                                            <p:strVal val="ppt_y"/>
                                          </p:val>
                                        </p:tav>
                                        <p:tav tm="100000">
                                          <p:val>
                                            <p:strVal val="1+ppt_h/2"/>
                                          </p:val>
                                        </p:tav>
                                      </p:tavLst>
                                    </p:anim>
                                    <p:set>
                                      <p:cBhvr>
                                        <p:cTn id="16" dur="1" fill="hold">
                                          <p:stCondLst>
                                            <p:cond delay="499"/>
                                          </p:stCondLst>
                                        </p:cTn>
                                        <p:tgtEl>
                                          <p:spTgt spid="25"/>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26"/>
                                        </p:tgtEl>
                                        <p:attrNameLst>
                                          <p:attrName>ppt_x</p:attrName>
                                        </p:attrNameLst>
                                      </p:cBhvr>
                                      <p:tavLst>
                                        <p:tav tm="0">
                                          <p:val>
                                            <p:strVal val="ppt_x"/>
                                          </p:val>
                                        </p:tav>
                                        <p:tav tm="100000">
                                          <p:val>
                                            <p:strVal val="ppt_x"/>
                                          </p:val>
                                        </p:tav>
                                      </p:tavLst>
                                    </p:anim>
                                    <p:anim calcmode="lin" valueType="num">
                                      <p:cBhvr additive="base">
                                        <p:cTn id="19" dur="500"/>
                                        <p:tgtEl>
                                          <p:spTgt spid="26"/>
                                        </p:tgtEl>
                                        <p:attrNameLst>
                                          <p:attrName>ppt_y</p:attrName>
                                        </p:attrNameLst>
                                      </p:cBhvr>
                                      <p:tavLst>
                                        <p:tav tm="0">
                                          <p:val>
                                            <p:strVal val="ppt_y"/>
                                          </p:val>
                                        </p:tav>
                                        <p:tav tm="100000">
                                          <p:val>
                                            <p:strVal val="1+ppt_h/2"/>
                                          </p:val>
                                        </p:tav>
                                      </p:tavLst>
                                    </p:anim>
                                    <p:set>
                                      <p:cBhvr>
                                        <p:cTn id="20" dur="1" fill="hold">
                                          <p:stCondLst>
                                            <p:cond delay="499"/>
                                          </p:stCondLst>
                                        </p:cTn>
                                        <p:tgtEl>
                                          <p:spTgt spid="26"/>
                                        </p:tgtEl>
                                        <p:attrNameLst>
                                          <p:attrName>style.visibility</p:attrName>
                                        </p:attrNameLst>
                                      </p:cBhvr>
                                      <p:to>
                                        <p:strVal val="hidden"/>
                                      </p:to>
                                    </p:set>
                                  </p:childTnLst>
                                </p:cTn>
                              </p:par>
                              <p:par>
                                <p:cTn id="21" presetID="2" presetClass="exit" presetSubtype="4" fill="hold" grpId="0" nodeType="withEffect">
                                  <p:stCondLst>
                                    <p:cond delay="0"/>
                                  </p:stCondLst>
                                  <p:childTnLst>
                                    <p:anim calcmode="lin" valueType="num">
                                      <p:cBhvr additive="base">
                                        <p:cTn id="22" dur="500"/>
                                        <p:tgtEl>
                                          <p:spTgt spid="32"/>
                                        </p:tgtEl>
                                        <p:attrNameLst>
                                          <p:attrName>ppt_x</p:attrName>
                                        </p:attrNameLst>
                                      </p:cBhvr>
                                      <p:tavLst>
                                        <p:tav tm="0">
                                          <p:val>
                                            <p:strVal val="ppt_x"/>
                                          </p:val>
                                        </p:tav>
                                        <p:tav tm="100000">
                                          <p:val>
                                            <p:strVal val="ppt_x"/>
                                          </p:val>
                                        </p:tav>
                                      </p:tavLst>
                                    </p:anim>
                                    <p:anim calcmode="lin" valueType="num">
                                      <p:cBhvr additive="base">
                                        <p:cTn id="23" dur="500"/>
                                        <p:tgtEl>
                                          <p:spTgt spid="32"/>
                                        </p:tgtEl>
                                        <p:attrNameLst>
                                          <p:attrName>ppt_y</p:attrName>
                                        </p:attrNameLst>
                                      </p:cBhvr>
                                      <p:tavLst>
                                        <p:tav tm="0">
                                          <p:val>
                                            <p:strVal val="ppt_y"/>
                                          </p:val>
                                        </p:tav>
                                        <p:tav tm="100000">
                                          <p:val>
                                            <p:strVal val="1+ppt_h/2"/>
                                          </p:val>
                                        </p:tav>
                                      </p:tavLst>
                                    </p:anim>
                                    <p:set>
                                      <p:cBhvr>
                                        <p:cTn id="24" dur="1" fill="hold">
                                          <p:stCondLst>
                                            <p:cond delay="499"/>
                                          </p:stCondLst>
                                        </p:cTn>
                                        <p:tgtEl>
                                          <p:spTgt spid="32"/>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27"/>
                                        </p:tgtEl>
                                        <p:attrNameLst>
                                          <p:attrName>ppt_x</p:attrName>
                                        </p:attrNameLst>
                                      </p:cBhvr>
                                      <p:tavLst>
                                        <p:tav tm="0">
                                          <p:val>
                                            <p:strVal val="ppt_x"/>
                                          </p:val>
                                        </p:tav>
                                        <p:tav tm="100000">
                                          <p:val>
                                            <p:strVal val="ppt_x"/>
                                          </p:val>
                                        </p:tav>
                                      </p:tavLst>
                                    </p:anim>
                                    <p:anim calcmode="lin" valueType="num">
                                      <p:cBhvr additive="base">
                                        <p:cTn id="27" dur="500"/>
                                        <p:tgtEl>
                                          <p:spTgt spid="27"/>
                                        </p:tgtEl>
                                        <p:attrNameLst>
                                          <p:attrName>ppt_y</p:attrName>
                                        </p:attrNameLst>
                                      </p:cBhvr>
                                      <p:tavLst>
                                        <p:tav tm="0">
                                          <p:val>
                                            <p:strVal val="ppt_y"/>
                                          </p:val>
                                        </p:tav>
                                        <p:tav tm="100000">
                                          <p:val>
                                            <p:strVal val="1+ppt_h/2"/>
                                          </p:val>
                                        </p:tav>
                                      </p:tavLst>
                                    </p:anim>
                                    <p:set>
                                      <p:cBhvr>
                                        <p:cTn id="28" dur="1" fill="hold">
                                          <p:stCondLst>
                                            <p:cond delay="499"/>
                                          </p:stCondLst>
                                        </p:cTn>
                                        <p:tgtEl>
                                          <p:spTgt spid="27"/>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33"/>
                                        </p:tgtEl>
                                        <p:attrNameLst>
                                          <p:attrName>ppt_x</p:attrName>
                                        </p:attrNameLst>
                                      </p:cBhvr>
                                      <p:tavLst>
                                        <p:tav tm="0">
                                          <p:val>
                                            <p:strVal val="ppt_x"/>
                                          </p:val>
                                        </p:tav>
                                        <p:tav tm="100000">
                                          <p:val>
                                            <p:strVal val="ppt_x"/>
                                          </p:val>
                                        </p:tav>
                                      </p:tavLst>
                                    </p:anim>
                                    <p:anim calcmode="lin" valueType="num">
                                      <p:cBhvr additive="base">
                                        <p:cTn id="31" dur="500"/>
                                        <p:tgtEl>
                                          <p:spTgt spid="33"/>
                                        </p:tgtEl>
                                        <p:attrNameLst>
                                          <p:attrName>ppt_y</p:attrName>
                                        </p:attrNameLst>
                                      </p:cBhvr>
                                      <p:tavLst>
                                        <p:tav tm="0">
                                          <p:val>
                                            <p:strVal val="ppt_y"/>
                                          </p:val>
                                        </p:tav>
                                        <p:tav tm="100000">
                                          <p:val>
                                            <p:strVal val="1+ppt_h/2"/>
                                          </p:val>
                                        </p:tav>
                                      </p:tavLst>
                                    </p:anim>
                                    <p:set>
                                      <p:cBhvr>
                                        <p:cTn id="32" dur="1" fill="hold">
                                          <p:stCondLst>
                                            <p:cond delay="499"/>
                                          </p:stCondLst>
                                        </p:cTn>
                                        <p:tgtEl>
                                          <p:spTgt spid="33"/>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28"/>
                                        </p:tgtEl>
                                        <p:attrNameLst>
                                          <p:attrName>ppt_x</p:attrName>
                                        </p:attrNameLst>
                                      </p:cBhvr>
                                      <p:tavLst>
                                        <p:tav tm="0">
                                          <p:val>
                                            <p:strVal val="ppt_x"/>
                                          </p:val>
                                        </p:tav>
                                        <p:tav tm="100000">
                                          <p:val>
                                            <p:strVal val="ppt_x"/>
                                          </p:val>
                                        </p:tav>
                                      </p:tavLst>
                                    </p:anim>
                                    <p:anim calcmode="lin" valueType="num">
                                      <p:cBhvr additive="base">
                                        <p:cTn id="35" dur="500"/>
                                        <p:tgtEl>
                                          <p:spTgt spid="28"/>
                                        </p:tgtEl>
                                        <p:attrNameLst>
                                          <p:attrName>ppt_y</p:attrName>
                                        </p:attrNameLst>
                                      </p:cBhvr>
                                      <p:tavLst>
                                        <p:tav tm="0">
                                          <p:val>
                                            <p:strVal val="ppt_y"/>
                                          </p:val>
                                        </p:tav>
                                        <p:tav tm="100000">
                                          <p:val>
                                            <p:strVal val="1+ppt_h/2"/>
                                          </p:val>
                                        </p:tav>
                                      </p:tavLst>
                                    </p:anim>
                                    <p:set>
                                      <p:cBhvr>
                                        <p:cTn id="36" dur="1" fill="hold">
                                          <p:stCondLst>
                                            <p:cond delay="499"/>
                                          </p:stCondLst>
                                        </p:cTn>
                                        <p:tgtEl>
                                          <p:spTgt spid="28"/>
                                        </p:tgtEl>
                                        <p:attrNameLst>
                                          <p:attrName>style.visibility</p:attrName>
                                        </p:attrNameLst>
                                      </p:cBhvr>
                                      <p:to>
                                        <p:strVal val="hidden"/>
                                      </p:to>
                                    </p:set>
                                  </p:childTnLst>
                                </p:cTn>
                              </p:par>
                              <p:par>
                                <p:cTn id="37" presetID="2" presetClass="exit" presetSubtype="4" fill="hold" grpId="0" nodeType="withEffect">
                                  <p:stCondLst>
                                    <p:cond delay="0"/>
                                  </p:stCondLst>
                                  <p:childTnLst>
                                    <p:anim calcmode="lin" valueType="num">
                                      <p:cBhvr additive="base">
                                        <p:cTn id="38" dur="500"/>
                                        <p:tgtEl>
                                          <p:spTgt spid="30"/>
                                        </p:tgtEl>
                                        <p:attrNameLst>
                                          <p:attrName>ppt_x</p:attrName>
                                        </p:attrNameLst>
                                      </p:cBhvr>
                                      <p:tavLst>
                                        <p:tav tm="0">
                                          <p:val>
                                            <p:strVal val="ppt_x"/>
                                          </p:val>
                                        </p:tav>
                                        <p:tav tm="100000">
                                          <p:val>
                                            <p:strVal val="ppt_x"/>
                                          </p:val>
                                        </p:tav>
                                      </p:tavLst>
                                    </p:anim>
                                    <p:anim calcmode="lin" valueType="num">
                                      <p:cBhvr additive="base">
                                        <p:cTn id="39" dur="500"/>
                                        <p:tgtEl>
                                          <p:spTgt spid="30"/>
                                        </p:tgtEl>
                                        <p:attrNameLst>
                                          <p:attrName>ppt_y</p:attrName>
                                        </p:attrNameLst>
                                      </p:cBhvr>
                                      <p:tavLst>
                                        <p:tav tm="0">
                                          <p:val>
                                            <p:strVal val="ppt_y"/>
                                          </p:val>
                                        </p:tav>
                                        <p:tav tm="100000">
                                          <p:val>
                                            <p:strVal val="1+ppt_h/2"/>
                                          </p:val>
                                        </p:tav>
                                      </p:tavLst>
                                    </p:anim>
                                    <p:set>
                                      <p:cBhvr>
                                        <p:cTn id="40" dur="1" fill="hold">
                                          <p:stCondLst>
                                            <p:cond delay="499"/>
                                          </p:stCondLst>
                                        </p:cTn>
                                        <p:tgtEl>
                                          <p:spTgt spid="30"/>
                                        </p:tgtEl>
                                        <p:attrNameLst>
                                          <p:attrName>style.visibility</p:attrName>
                                        </p:attrNameLst>
                                      </p:cBhvr>
                                      <p:to>
                                        <p:strVal val="hidden"/>
                                      </p:to>
                                    </p:set>
                                  </p:childTnLst>
                                </p:cTn>
                              </p:par>
                              <p:par>
                                <p:cTn id="41" presetID="2" presetClass="entr" presetSubtype="8" fill="hold" nodeType="with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 calcmode="lin" valueType="num">
                                      <p:cBhvr additive="base">
                                        <p:cTn id="43"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4">
                                            <p:txEl>
                                              <p:pRg st="1" end="1"/>
                                            </p:txEl>
                                          </p:spTgt>
                                        </p:tgtEl>
                                        <p:attrNameLst>
                                          <p:attrName>style.visibility</p:attrName>
                                        </p:attrNameLst>
                                      </p:cBhvr>
                                      <p:to>
                                        <p:strVal val="visible"/>
                                      </p:to>
                                    </p:set>
                                    <p:animEffect transition="in" filter="fade">
                                      <p:cBhvr>
                                        <p:cTn id="49" dur="1000"/>
                                        <p:tgtEl>
                                          <p:spTgt spid="24">
                                            <p:txEl>
                                              <p:pRg st="1" end="1"/>
                                            </p:txEl>
                                          </p:spTgt>
                                        </p:tgtEl>
                                      </p:cBhvr>
                                    </p:animEffect>
                                    <p:anim calcmode="lin" valueType="num">
                                      <p:cBhvr>
                                        <p:cTn id="50"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6" grpId="0" animBg="1"/>
      <p:bldP spid="27" grpId="0" animBg="1"/>
      <p:bldP spid="28" grpId="0" animBg="1"/>
      <p:bldP spid="30" grpId="0" animBg="1"/>
      <p:bldP spid="31" grpId="0" animBg="1"/>
      <p:bldP spid="32" grpId="0" animBg="1"/>
      <p:bldP spid="3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mt="70000"/>
          </a:blip>
          <a:stretch>
            <a:fillRect/>
          </a:stretch>
        </p:blipFill>
        <p:spPr>
          <a:xfrm>
            <a:off x="0" y="-17121"/>
            <a:ext cx="9144000" cy="5143489"/>
          </a:xfrm>
          <a:prstGeom prst="rect">
            <a:avLst/>
          </a:prstGeom>
          <a:blipFill>
            <a:blip r:embed="rId4"/>
            <a:stretch>
              <a:fillRect/>
            </a:stretch>
          </a:blipFill>
          <a:ln>
            <a:noFill/>
          </a:ln>
        </p:spPr>
      </p:pic>
      <p:pic>
        <p:nvPicPr>
          <p:cNvPr id="55" name="Google Shape;55;p13"/>
          <p:cNvPicPr preferRelativeResize="0"/>
          <p:nvPr/>
        </p:nvPicPr>
        <p:blipFill>
          <a:blip r:embed="rId5">
            <a:alphaModFix/>
          </a:blip>
          <a:stretch>
            <a:fillRect/>
          </a:stretch>
        </p:blipFill>
        <p:spPr>
          <a:xfrm>
            <a:off x="6100098" y="2955620"/>
            <a:ext cx="1299166" cy="442469"/>
          </a:xfrm>
          <a:prstGeom prst="rect">
            <a:avLst/>
          </a:prstGeom>
          <a:noFill/>
          <a:ln>
            <a:noFill/>
          </a:ln>
        </p:spPr>
      </p:pic>
      <p:sp>
        <p:nvSpPr>
          <p:cNvPr id="2" name="CasellaDiTesto 1">
            <a:extLst>
              <a:ext uri="{FF2B5EF4-FFF2-40B4-BE49-F238E27FC236}">
                <a16:creationId xmlns:a16="http://schemas.microsoft.com/office/drawing/2014/main" id="{11E43FB1-8709-41F0-981D-6DDA75D40031}"/>
              </a:ext>
            </a:extLst>
          </p:cNvPr>
          <p:cNvSpPr txBox="1"/>
          <p:nvPr/>
        </p:nvSpPr>
        <p:spPr>
          <a:xfrm>
            <a:off x="839972" y="1066240"/>
            <a:ext cx="7037203" cy="584775"/>
          </a:xfrm>
          <a:prstGeom prst="rect">
            <a:avLst/>
          </a:prstGeom>
          <a:noFill/>
          <a:effectLst/>
        </p:spPr>
        <p:txBody>
          <a:bodyPr wrap="square" rtlCol="0">
            <a:spAutoFit/>
          </a:bodyPr>
          <a:lstStyle/>
          <a:p>
            <a:pPr algn="ctr"/>
            <a:endParaRPr lang="it-IT" sz="1800"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it-IT" dirty="0"/>
          </a:p>
        </p:txBody>
      </p:sp>
      <p:pic>
        <p:nvPicPr>
          <p:cNvPr id="4" name="Immagine 3">
            <a:extLst>
              <a:ext uri="{FF2B5EF4-FFF2-40B4-BE49-F238E27FC236}">
                <a16:creationId xmlns:a16="http://schemas.microsoft.com/office/drawing/2014/main" id="{1454401D-CC8E-4AA4-AA11-3A7C305307EC}"/>
              </a:ext>
            </a:extLst>
          </p:cNvPr>
          <p:cNvPicPr>
            <a:picLocks noChangeAspect="1"/>
          </p:cNvPicPr>
          <p:nvPr/>
        </p:nvPicPr>
        <p:blipFill>
          <a:blip r:embed="rId6"/>
          <a:stretch>
            <a:fillRect/>
          </a:stretch>
        </p:blipFill>
        <p:spPr>
          <a:xfrm>
            <a:off x="3221499" y="4619954"/>
            <a:ext cx="2701002" cy="387812"/>
          </a:xfrm>
          <a:prstGeom prst="rect">
            <a:avLst/>
          </a:prstGeom>
        </p:spPr>
      </p:pic>
    </p:spTree>
    <p:extLst>
      <p:ext uri="{BB962C8B-B14F-4D97-AF65-F5344CB8AC3E}">
        <p14:creationId xmlns:p14="http://schemas.microsoft.com/office/powerpoint/2010/main" val="2385741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12" name="CasellaDiTesto 11">
            <a:extLst>
              <a:ext uri="{FF2B5EF4-FFF2-40B4-BE49-F238E27FC236}">
                <a16:creationId xmlns:a16="http://schemas.microsoft.com/office/drawing/2014/main" id="{C10ADFD3-BC61-4DF6-BD66-EDF8C8C67B36}"/>
              </a:ext>
            </a:extLst>
          </p:cNvPr>
          <p:cNvSpPr txBox="1"/>
          <p:nvPr/>
        </p:nvSpPr>
        <p:spPr>
          <a:xfrm>
            <a:off x="473149" y="1222747"/>
            <a:ext cx="8197702" cy="923330"/>
          </a:xfrm>
          <a:prstGeom prst="rect">
            <a:avLst/>
          </a:prstGeom>
          <a:noFill/>
        </p:spPr>
        <p:txBody>
          <a:bodyPr wrap="square">
            <a:spAutoFit/>
          </a:bodyPr>
          <a:lstStyle/>
          <a:p>
            <a:pPr algn="ctr">
              <a:buClrTx/>
              <a:buSzPct val="70000"/>
            </a:pPr>
            <a:r>
              <a:rPr lang="it-IT" altLang="it-IT" sz="1800" dirty="0">
                <a:solidFill>
                  <a:schemeClr val="tx1"/>
                </a:solidFill>
                <a:latin typeface="Darker Grotesque" pitchFamily="2" charset="0"/>
              </a:rPr>
              <a:t>Individua quindi una terza via, tra bene pubblico e bene privato: </a:t>
            </a:r>
          </a:p>
          <a:p>
            <a:pPr algn="ctr">
              <a:buClrTx/>
              <a:buSzPct val="70000"/>
            </a:pPr>
            <a:r>
              <a:rPr lang="it-IT" altLang="it-IT" sz="1800" dirty="0">
                <a:solidFill>
                  <a:schemeClr val="tx1"/>
                </a:solidFill>
                <a:latin typeface="Darker Grotesque" pitchFamily="2" charset="0"/>
              </a:rPr>
              <a:t>beni comuni resi tali dalle comunità.</a:t>
            </a:r>
          </a:p>
          <a:p>
            <a:pPr algn="ctr" eaLnBrk="1" hangingPunct="1">
              <a:buClrTx/>
              <a:buSzPct val="70000"/>
              <a:buFontTx/>
              <a:buNone/>
            </a:pPr>
            <a:endParaRPr lang="it-IT" altLang="it-IT" sz="1800" dirty="0">
              <a:solidFill>
                <a:schemeClr val="tx1"/>
              </a:solidFill>
              <a:latin typeface="Darker Grotesque" pitchFamily="2" charset="0"/>
            </a:endParaRPr>
          </a:p>
        </p:txBody>
      </p: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Beni comuni: la terza via di Elinor </a:t>
            </a:r>
            <a:r>
              <a:rPr lang="it-IT" altLang="it-IT" sz="1800" b="1" dirty="0" err="1">
                <a:solidFill>
                  <a:schemeClr val="tx1"/>
                </a:solidFill>
                <a:latin typeface="Darker Grotesque" pitchFamily="2" charset="0"/>
                <a:ea typeface="Tahoma" panose="020B0604030504040204" pitchFamily="34" charset="0"/>
                <a:cs typeface="Tahoma" panose="020B0604030504040204" pitchFamily="34" charset="0"/>
              </a:rPr>
              <a:t>Ostrom</a:t>
            </a:r>
            <a:endParaRPr lang="it-IT" altLang="it-IT" sz="1800" b="1" dirty="0">
              <a:solidFill>
                <a:schemeClr val="tx1"/>
              </a:solidFill>
              <a:latin typeface="Darker Grotesque" pitchFamily="2" charset="0"/>
              <a:ea typeface="Tahoma" panose="020B0604030504040204" pitchFamily="34" charset="0"/>
              <a:cs typeface="Tahoma" panose="020B0604030504040204" pitchFamily="34" charset="0"/>
            </a:endParaRP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1</a:t>
            </a:r>
          </a:p>
        </p:txBody>
      </p:sp>
      <p:sp>
        <p:nvSpPr>
          <p:cNvPr id="3" name="Freccia a destra 2">
            <a:extLst>
              <a:ext uri="{FF2B5EF4-FFF2-40B4-BE49-F238E27FC236}">
                <a16:creationId xmlns:a16="http://schemas.microsoft.com/office/drawing/2014/main" id="{1C03AE35-831C-4941-AB39-F5EC4B96347A}"/>
              </a:ext>
            </a:extLst>
          </p:cNvPr>
          <p:cNvSpPr/>
          <p:nvPr/>
        </p:nvSpPr>
        <p:spPr>
          <a:xfrm>
            <a:off x="824486" y="1945393"/>
            <a:ext cx="1803400" cy="1041400"/>
          </a:xfrm>
          <a:prstGeom prst="right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dirty="0">
                <a:latin typeface="Darker Grotesque Black" pitchFamily="2" charset="0"/>
              </a:rPr>
              <a:t>BENE PUBBLICO</a:t>
            </a:r>
          </a:p>
        </p:txBody>
      </p:sp>
      <p:sp>
        <p:nvSpPr>
          <p:cNvPr id="4" name="Freccia a sinistra 3">
            <a:extLst>
              <a:ext uri="{FF2B5EF4-FFF2-40B4-BE49-F238E27FC236}">
                <a16:creationId xmlns:a16="http://schemas.microsoft.com/office/drawing/2014/main" id="{5B1A6EE7-C021-4CE8-A340-8C6563579FCE}"/>
              </a:ext>
            </a:extLst>
          </p:cNvPr>
          <p:cNvSpPr/>
          <p:nvPr/>
        </p:nvSpPr>
        <p:spPr>
          <a:xfrm>
            <a:off x="5943655" y="1945393"/>
            <a:ext cx="1803400" cy="1041399"/>
          </a:xfrm>
          <a:prstGeom prst="left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BENE PRIVATO</a:t>
            </a:r>
          </a:p>
        </p:txBody>
      </p:sp>
      <p:sp>
        <p:nvSpPr>
          <p:cNvPr id="5" name="Freccia in su 4">
            <a:extLst>
              <a:ext uri="{FF2B5EF4-FFF2-40B4-BE49-F238E27FC236}">
                <a16:creationId xmlns:a16="http://schemas.microsoft.com/office/drawing/2014/main" id="{3FC8AF55-815C-416C-AB38-7A50899417D9}"/>
              </a:ext>
            </a:extLst>
          </p:cNvPr>
          <p:cNvSpPr/>
          <p:nvPr/>
        </p:nvSpPr>
        <p:spPr>
          <a:xfrm>
            <a:off x="3623451" y="1848997"/>
            <a:ext cx="1324640" cy="1445506"/>
          </a:xfrm>
          <a:prstGeom prst="up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Darker Grotesque Black" pitchFamily="2" charset="0"/>
              </a:rPr>
              <a:t>BENE </a:t>
            </a:r>
          </a:p>
          <a:p>
            <a:pPr algn="ctr"/>
            <a:r>
              <a:rPr lang="it-IT" sz="1600" dirty="0">
                <a:latin typeface="Darker Grotesque Black" pitchFamily="2" charset="0"/>
              </a:rPr>
              <a:t>COMUNE</a:t>
            </a:r>
          </a:p>
        </p:txBody>
      </p:sp>
      <p:sp>
        <p:nvSpPr>
          <p:cNvPr id="2" name="CasellaDiTesto 1">
            <a:extLst>
              <a:ext uri="{FF2B5EF4-FFF2-40B4-BE49-F238E27FC236}">
                <a16:creationId xmlns:a16="http://schemas.microsoft.com/office/drawing/2014/main" id="{34B5F00C-0AEF-41EA-912B-543D6EC80702}"/>
              </a:ext>
            </a:extLst>
          </p:cNvPr>
          <p:cNvSpPr txBox="1"/>
          <p:nvPr/>
        </p:nvSpPr>
        <p:spPr>
          <a:xfrm>
            <a:off x="1531200" y="3267880"/>
            <a:ext cx="5509142" cy="1538883"/>
          </a:xfrm>
          <a:prstGeom prst="rect">
            <a:avLst/>
          </a:prstGeom>
          <a:noFill/>
        </p:spPr>
        <p:txBody>
          <a:bodyPr wrap="square" rtlCol="0">
            <a:spAutoFit/>
          </a:bodyPr>
          <a:lstStyle/>
          <a:p>
            <a:pPr algn="ctr" eaLnBrk="1" hangingPunct="1">
              <a:buClrTx/>
              <a:buSzPct val="70000"/>
              <a:buFontTx/>
              <a:buNone/>
            </a:pPr>
            <a:r>
              <a:rPr lang="it-IT" altLang="it-IT" sz="1600" dirty="0">
                <a:latin typeface="Darker Grotesque SemiBold" pitchFamily="2" charset="0"/>
              </a:rPr>
              <a:t>Un Bene Comune esiste e funziona perché c’è una </a:t>
            </a:r>
            <a:r>
              <a:rPr lang="it-IT" altLang="it-IT" sz="1600" dirty="0">
                <a:solidFill>
                  <a:srgbClr val="FFBA4C"/>
                </a:solidFill>
                <a:latin typeface="Darker Grotesque SemiBold" pitchFamily="2" charset="0"/>
              </a:rPr>
              <a:t>comunità che se ne prende cura</a:t>
            </a:r>
            <a:r>
              <a:rPr lang="it-IT" altLang="it-IT" sz="1600" dirty="0">
                <a:latin typeface="Darker Grotesque SemiBold" pitchFamily="2" charset="0"/>
              </a:rPr>
              <a:t>. Un bene comune sopravvive dunque alle sue “tragedie” e si rigenera se dietro c’è una comunità in cui le persone si </a:t>
            </a:r>
            <a:r>
              <a:rPr lang="it-IT" altLang="it-IT" sz="1600" dirty="0" err="1">
                <a:latin typeface="Darker Grotesque SemiBold" pitchFamily="2" charset="0"/>
              </a:rPr>
              <a:t>autorganizzano</a:t>
            </a:r>
            <a:r>
              <a:rPr lang="it-IT" altLang="it-IT" sz="1600" dirty="0">
                <a:latin typeface="Darker Grotesque SemiBold" pitchFamily="2" charset="0"/>
              </a:rPr>
              <a:t>, permettendo </a:t>
            </a:r>
            <a:r>
              <a:rPr lang="it-IT" altLang="it-IT" sz="1600" dirty="0">
                <a:solidFill>
                  <a:srgbClr val="8BD2BD"/>
                </a:solidFill>
                <a:latin typeface="Darker Grotesque SemiBold" pitchFamily="2" charset="0"/>
              </a:rPr>
              <a:t>vantaggi collettivi </a:t>
            </a:r>
            <a:r>
              <a:rPr lang="it-IT" altLang="it-IT" sz="1600" dirty="0">
                <a:latin typeface="Darker Grotesque SemiBold" pitchFamily="2" charset="0"/>
              </a:rPr>
              <a:t>e riuscendo a </a:t>
            </a:r>
            <a:r>
              <a:rPr lang="it-IT" altLang="it-IT" sz="1600" dirty="0">
                <a:solidFill>
                  <a:srgbClr val="D8255C"/>
                </a:solidFill>
                <a:latin typeface="Darker Grotesque SemiBold" pitchFamily="2" charset="0"/>
              </a:rPr>
              <a:t>sviluppare cooperazione</a:t>
            </a:r>
            <a:r>
              <a:rPr lang="it-IT" altLang="it-IT" sz="1600" dirty="0">
                <a:latin typeface="Darker Grotesque" pitchFamily="2" charset="0"/>
              </a:rPr>
              <a:t>.</a:t>
            </a:r>
          </a:p>
          <a:p>
            <a:endParaRPr lang="it-IT" dirty="0"/>
          </a:p>
        </p:txBody>
      </p:sp>
    </p:spTree>
    <p:extLst>
      <p:ext uri="{BB962C8B-B14F-4D97-AF65-F5344CB8AC3E}">
        <p14:creationId xmlns:p14="http://schemas.microsoft.com/office/powerpoint/2010/main" val="33101419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12" name="CasellaDiTesto 11">
            <a:extLst>
              <a:ext uri="{FF2B5EF4-FFF2-40B4-BE49-F238E27FC236}">
                <a16:creationId xmlns:a16="http://schemas.microsoft.com/office/drawing/2014/main" id="{C10ADFD3-BC61-4DF6-BD66-EDF8C8C67B36}"/>
              </a:ext>
            </a:extLst>
          </p:cNvPr>
          <p:cNvSpPr txBox="1"/>
          <p:nvPr/>
        </p:nvSpPr>
        <p:spPr>
          <a:xfrm>
            <a:off x="574158" y="1233378"/>
            <a:ext cx="7400261" cy="3308598"/>
          </a:xfrm>
          <a:prstGeom prst="rect">
            <a:avLst/>
          </a:prstGeom>
          <a:noFill/>
        </p:spPr>
        <p:txBody>
          <a:bodyPr wrap="square">
            <a:spAutoFit/>
          </a:bodyPr>
          <a:lstStyle/>
          <a:p>
            <a:pPr algn="ctr" eaLnBrk="1" hangingPunct="1">
              <a:buClrTx/>
              <a:buSzPct val="70000"/>
              <a:buFontTx/>
              <a:buNone/>
            </a:pPr>
            <a:endParaRPr lang="it-IT" altLang="it-IT" sz="1400" b="1" i="1" dirty="0">
              <a:solidFill>
                <a:schemeClr val="tx1"/>
              </a:solidFill>
              <a:latin typeface="Darker Grotesque" pitchFamily="2" charset="0"/>
            </a:endParaRPr>
          </a:p>
          <a:p>
            <a:pPr>
              <a:buClrTx/>
              <a:buSzPct val="70000"/>
            </a:pPr>
            <a:r>
              <a:rPr lang="it-IT" sz="1500" dirty="0">
                <a:solidFill>
                  <a:schemeClr val="tx1"/>
                </a:solidFill>
                <a:latin typeface="Darker Grotesque" pitchFamily="2" charset="0"/>
              </a:rPr>
              <a:t>La </a:t>
            </a:r>
            <a:r>
              <a:rPr lang="it-IT" sz="1500" dirty="0" err="1">
                <a:solidFill>
                  <a:schemeClr val="tx1"/>
                </a:solidFill>
                <a:latin typeface="Darker Grotesque" pitchFamily="2" charset="0"/>
              </a:rPr>
              <a:t>Ostrom</a:t>
            </a:r>
            <a:r>
              <a:rPr lang="it-IT" sz="1500" dirty="0">
                <a:solidFill>
                  <a:schemeClr val="tx1"/>
                </a:solidFill>
                <a:latin typeface="Darker Grotesque" pitchFamily="2" charset="0"/>
              </a:rPr>
              <a:t> ha adottato un </a:t>
            </a:r>
            <a:r>
              <a:rPr lang="it-IT" sz="1500" b="1" dirty="0">
                <a:solidFill>
                  <a:schemeClr val="tx1"/>
                </a:solidFill>
                <a:latin typeface="Darker Grotesque" pitchFamily="2" charset="0"/>
              </a:rPr>
              <a:t>sistema di monitoraggio e valutazione delle esperienze</a:t>
            </a:r>
            <a:r>
              <a:rPr lang="it-IT" sz="1500" dirty="0">
                <a:solidFill>
                  <a:schemeClr val="tx1"/>
                </a:solidFill>
                <a:latin typeface="Darker Grotesque" pitchFamily="2" charset="0"/>
              </a:rPr>
              <a:t>,</a:t>
            </a:r>
          </a:p>
          <a:p>
            <a:pPr>
              <a:buClrTx/>
              <a:buSzPct val="70000"/>
            </a:pPr>
            <a:r>
              <a:rPr lang="it-IT" sz="1500" dirty="0">
                <a:solidFill>
                  <a:schemeClr val="tx1"/>
                </a:solidFill>
                <a:latin typeface="Darker Grotesque" pitchFamily="2" charset="0"/>
              </a:rPr>
              <a:t>individuando alcuni </a:t>
            </a:r>
            <a:r>
              <a:rPr lang="it-IT" sz="1500" b="1" dirty="0">
                <a:solidFill>
                  <a:srgbClr val="FFBA4C"/>
                </a:solidFill>
                <a:latin typeface="Darker Grotesque" pitchFamily="2" charset="0"/>
              </a:rPr>
              <a:t>punti comuni </a:t>
            </a:r>
            <a:r>
              <a:rPr lang="it-IT" sz="1500" dirty="0">
                <a:solidFill>
                  <a:schemeClr val="tx1"/>
                </a:solidFill>
                <a:latin typeface="Darker Grotesque" pitchFamily="2" charset="0"/>
              </a:rPr>
              <a:t>tra le diverse esperienze, tra cui: </a:t>
            </a:r>
          </a:p>
          <a:p>
            <a:pPr>
              <a:buClrTx/>
              <a:buSzPct val="70000"/>
            </a:pPr>
            <a:endParaRPr lang="it-IT" sz="1500" dirty="0">
              <a:solidFill>
                <a:schemeClr val="tx1"/>
              </a:solidFill>
              <a:latin typeface="Darker Grotesque" pitchFamily="2" charset="0"/>
            </a:endParaRPr>
          </a:p>
          <a:p>
            <a:pPr marL="285750" indent="-285750" fontAlgn="base">
              <a:buClrTx/>
              <a:buSzPct val="70000"/>
              <a:buFont typeface="Arial" panose="020B0604020202020204" pitchFamily="34" charset="0"/>
              <a:buChar char="•"/>
            </a:pPr>
            <a:r>
              <a:rPr lang="it-IT" sz="1500" dirty="0">
                <a:solidFill>
                  <a:schemeClr val="tx1"/>
                </a:solidFill>
                <a:latin typeface="Darker Grotesque" pitchFamily="2" charset="0"/>
              </a:rPr>
              <a:t>contesto incerto, ma buona conoscenza reciproca delle persone (</a:t>
            </a:r>
            <a:r>
              <a:rPr lang="it-IT" sz="1500" b="1" dirty="0">
                <a:solidFill>
                  <a:srgbClr val="D8255C"/>
                </a:solidFill>
                <a:latin typeface="Darker Grotesque" pitchFamily="2" charset="0"/>
              </a:rPr>
              <a:t>prossimità</a:t>
            </a:r>
            <a:r>
              <a:rPr lang="it-IT" sz="1500" dirty="0">
                <a:solidFill>
                  <a:schemeClr val="tx1"/>
                </a:solidFill>
                <a:latin typeface="Darker Grotesque" pitchFamily="2" charset="0"/>
              </a:rPr>
              <a:t>);</a:t>
            </a:r>
          </a:p>
          <a:p>
            <a:pPr marL="285750" indent="-285750" fontAlgn="base">
              <a:buClrTx/>
              <a:buSzPct val="70000"/>
              <a:buFont typeface="Arial" panose="020B0604020202020204" pitchFamily="34" charset="0"/>
              <a:buChar char="•"/>
            </a:pPr>
            <a:r>
              <a:rPr lang="it-IT" sz="1500" dirty="0">
                <a:solidFill>
                  <a:schemeClr val="tx1"/>
                </a:solidFill>
                <a:latin typeface="Darker Grotesque" pitchFamily="2" charset="0"/>
              </a:rPr>
              <a:t>relazioni di fiducia all’interno di un gruppo omogeneo, con istituzioni a loro supporto (</a:t>
            </a:r>
            <a:r>
              <a:rPr lang="it-IT" sz="1500" b="1" dirty="0">
                <a:solidFill>
                  <a:srgbClr val="8BD2BD"/>
                </a:solidFill>
                <a:latin typeface="Darker Grotesque" pitchFamily="2" charset="0"/>
              </a:rPr>
              <a:t>buona comunicazione</a:t>
            </a:r>
            <a:r>
              <a:rPr lang="it-IT" sz="1500" dirty="0">
                <a:solidFill>
                  <a:schemeClr val="tx1"/>
                </a:solidFill>
                <a:latin typeface="Darker Grotesque" pitchFamily="2" charset="0"/>
              </a:rPr>
              <a:t>);</a:t>
            </a:r>
          </a:p>
          <a:p>
            <a:pPr marL="285750" indent="-285750" fontAlgn="base">
              <a:buClrTx/>
              <a:buSzPct val="70000"/>
              <a:buFont typeface="Arial" panose="020B0604020202020204" pitchFamily="34" charset="0"/>
              <a:buChar char="•"/>
            </a:pPr>
            <a:r>
              <a:rPr lang="it-IT" sz="1500" b="1" dirty="0">
                <a:solidFill>
                  <a:srgbClr val="FFBA4C"/>
                </a:solidFill>
                <a:latin typeface="Darker Grotesque" pitchFamily="2" charset="0"/>
              </a:rPr>
              <a:t>auto-organizzazione</a:t>
            </a:r>
            <a:r>
              <a:rPr lang="it-IT" sz="1500" dirty="0">
                <a:solidFill>
                  <a:schemeClr val="tx1"/>
                </a:solidFill>
                <a:latin typeface="Darker Grotesque" pitchFamily="2" charset="0"/>
              </a:rPr>
              <a:t> e rapporti con le istituzioni su più livelli;</a:t>
            </a:r>
          </a:p>
          <a:p>
            <a:pPr marL="285750" indent="-285750" fontAlgn="base">
              <a:buClrTx/>
              <a:buSzPct val="70000"/>
              <a:buFont typeface="Arial" panose="020B0604020202020204" pitchFamily="34" charset="0"/>
              <a:buChar char="•"/>
            </a:pPr>
            <a:r>
              <a:rPr lang="it-IT" sz="1500" dirty="0">
                <a:solidFill>
                  <a:schemeClr val="tx1"/>
                </a:solidFill>
                <a:latin typeface="Darker Grotesque" pitchFamily="2" charset="0"/>
              </a:rPr>
              <a:t>confini chiari e definiti (dimensioni troppo ampie per la cura della comunità sono difficili da custodire e proteggere);</a:t>
            </a:r>
          </a:p>
          <a:p>
            <a:pPr marL="285750" indent="-285750" fontAlgn="base">
              <a:buClrTx/>
              <a:buSzPct val="70000"/>
              <a:buFont typeface="Arial" panose="020B0604020202020204" pitchFamily="34" charset="0"/>
              <a:buChar char="•"/>
            </a:pPr>
            <a:r>
              <a:rPr lang="it-IT" sz="1500" b="1" dirty="0">
                <a:solidFill>
                  <a:srgbClr val="D8255C"/>
                </a:solidFill>
                <a:latin typeface="Darker Grotesque" pitchFamily="2" charset="0"/>
              </a:rPr>
              <a:t>regole specifiche </a:t>
            </a:r>
            <a:r>
              <a:rPr lang="it-IT" sz="1500" dirty="0">
                <a:solidFill>
                  <a:schemeClr val="tx1"/>
                </a:solidFill>
                <a:latin typeface="Darker Grotesque" pitchFamily="2" charset="0"/>
              </a:rPr>
              <a:t>per l’uso del bene, ma modificabili dalle persone nel corso del tempo;</a:t>
            </a:r>
          </a:p>
          <a:p>
            <a:pPr marL="285750" indent="-285750" fontAlgn="base">
              <a:buClrTx/>
              <a:buSzPct val="70000"/>
              <a:buFont typeface="Arial" panose="020B0604020202020204" pitchFamily="34" charset="0"/>
              <a:buChar char="•"/>
            </a:pPr>
            <a:r>
              <a:rPr lang="it-IT" sz="1500" b="1" dirty="0">
                <a:solidFill>
                  <a:srgbClr val="8BD2BD"/>
                </a:solidFill>
                <a:latin typeface="Darker Grotesque" pitchFamily="2" charset="0"/>
              </a:rPr>
              <a:t>monitoraggio a costo basso</a:t>
            </a:r>
            <a:r>
              <a:rPr lang="it-IT" sz="1500" dirty="0">
                <a:solidFill>
                  <a:schemeClr val="tx1"/>
                </a:solidFill>
                <a:latin typeface="Darker Grotesque" pitchFamily="2" charset="0"/>
              </a:rPr>
              <a:t>, semplice che può essere anche svolto da una persona scelta dalla comunità stessa;  </a:t>
            </a:r>
          </a:p>
          <a:p>
            <a:pPr marL="285750" indent="-285750" fontAlgn="base">
              <a:buClrTx/>
              <a:buSzPct val="70000"/>
              <a:buFont typeface="Arial" panose="020B0604020202020204" pitchFamily="34" charset="0"/>
              <a:buChar char="•"/>
            </a:pPr>
            <a:r>
              <a:rPr lang="it-IT" sz="1500" b="1" dirty="0">
                <a:latin typeface="Darker Grotesque" pitchFamily="2" charset="0"/>
              </a:rPr>
              <a:t>facili modalità </a:t>
            </a:r>
            <a:r>
              <a:rPr lang="it-IT" sz="1500" dirty="0">
                <a:solidFill>
                  <a:schemeClr val="tx1"/>
                </a:solidFill>
                <a:latin typeface="Darker Grotesque" pitchFamily="2" charset="0"/>
              </a:rPr>
              <a:t>di risoluzione delle controversie.</a:t>
            </a:r>
          </a:p>
        </p:txBody>
      </p: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Beni comuni: la terza via di Elinor </a:t>
            </a:r>
            <a:r>
              <a:rPr lang="it-IT" altLang="it-IT" sz="1800" b="1" dirty="0" err="1">
                <a:solidFill>
                  <a:schemeClr val="tx1"/>
                </a:solidFill>
                <a:latin typeface="Darker Grotesque" pitchFamily="2" charset="0"/>
                <a:ea typeface="Tahoma" panose="020B0604030504040204" pitchFamily="34" charset="0"/>
                <a:cs typeface="Tahoma" panose="020B0604030504040204" pitchFamily="34" charset="0"/>
              </a:rPr>
              <a:t>Ostrom</a:t>
            </a:r>
            <a:endParaRPr lang="it-IT" altLang="it-IT" sz="1800" b="1" dirty="0">
              <a:solidFill>
                <a:schemeClr val="tx1"/>
              </a:solidFill>
              <a:latin typeface="Darker Grotesque" pitchFamily="2" charset="0"/>
              <a:ea typeface="Tahoma" panose="020B0604030504040204" pitchFamily="34" charset="0"/>
              <a:cs typeface="Tahoma" panose="020B0604030504040204" pitchFamily="34" charset="0"/>
            </a:endParaRP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1</a:t>
            </a:r>
          </a:p>
        </p:txBody>
      </p:sp>
      <p:sp>
        <p:nvSpPr>
          <p:cNvPr id="2" name="CasellaDiTesto 1">
            <a:extLst>
              <a:ext uri="{FF2B5EF4-FFF2-40B4-BE49-F238E27FC236}">
                <a16:creationId xmlns:a16="http://schemas.microsoft.com/office/drawing/2014/main" id="{7169AF9A-6122-4608-9298-A2F28DEFB623}"/>
              </a:ext>
            </a:extLst>
          </p:cNvPr>
          <p:cNvSpPr txBox="1"/>
          <p:nvPr/>
        </p:nvSpPr>
        <p:spPr>
          <a:xfrm>
            <a:off x="5484705" y="4227442"/>
            <a:ext cx="3085137" cy="1046440"/>
          </a:xfrm>
          <a:prstGeom prst="rect">
            <a:avLst/>
          </a:prstGeom>
          <a:noFill/>
        </p:spPr>
        <p:txBody>
          <a:bodyPr wrap="square" rtlCol="0">
            <a:spAutoFit/>
          </a:bodyPr>
          <a:lstStyle/>
          <a:p>
            <a:r>
              <a:rPr lang="it-IT" sz="1600" dirty="0">
                <a:solidFill>
                  <a:schemeClr val="tx1"/>
                </a:solidFill>
                <a:latin typeface="Darker Grotesque" pitchFamily="2" charset="0"/>
              </a:rPr>
              <a:t>La «</a:t>
            </a:r>
            <a:r>
              <a:rPr lang="it-IT" sz="1600" dirty="0">
                <a:solidFill>
                  <a:srgbClr val="D8255C"/>
                </a:solidFill>
                <a:latin typeface="Darker Grotesque" pitchFamily="2" charset="0"/>
              </a:rPr>
              <a:t>tragedia</a:t>
            </a:r>
            <a:r>
              <a:rPr lang="it-IT" sz="1600" dirty="0">
                <a:solidFill>
                  <a:schemeClr val="tx1"/>
                </a:solidFill>
                <a:latin typeface="Darker Grotesque" pitchFamily="2" charset="0"/>
              </a:rPr>
              <a:t>» si verifica quando non ci sono tutti questi presupposti!</a:t>
            </a:r>
            <a:br>
              <a:rPr lang="it-IT" sz="1600" dirty="0">
                <a:solidFill>
                  <a:schemeClr val="tx1"/>
                </a:solidFill>
                <a:latin typeface="Darker Grotesque" pitchFamily="2" charset="0"/>
              </a:rPr>
            </a:br>
            <a:endParaRPr lang="it-IT" altLang="it-IT" sz="1600" dirty="0">
              <a:solidFill>
                <a:schemeClr val="tx1"/>
              </a:solidFill>
              <a:latin typeface="Darker Grotesque" pitchFamily="2" charset="0"/>
            </a:endParaRPr>
          </a:p>
          <a:p>
            <a:endParaRPr lang="it-IT" dirty="0"/>
          </a:p>
        </p:txBody>
      </p:sp>
    </p:spTree>
    <p:extLst>
      <p:ext uri="{BB962C8B-B14F-4D97-AF65-F5344CB8AC3E}">
        <p14:creationId xmlns:p14="http://schemas.microsoft.com/office/powerpoint/2010/main" val="353203256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
                                            <p:txEl>
                                              <p:pRg st="4" end="4"/>
                                            </p:txEl>
                                          </p:spTgt>
                                        </p:tgtEl>
                                        <p:attrNameLst>
                                          <p:attrName>style.visibility</p:attrName>
                                        </p:attrNameLst>
                                      </p:cBhvr>
                                      <p:to>
                                        <p:strVal val="visible"/>
                                      </p:to>
                                    </p:set>
                                    <p:anim calcmode="lin" valueType="num">
                                      <p:cBhvr additive="base">
                                        <p:cTn id="7" dur="500" fill="hold"/>
                                        <p:tgtEl>
                                          <p:spTgt spid="12">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
                                            <p:txEl>
                                              <p:pRg st="5" end="5"/>
                                            </p:txEl>
                                          </p:spTgt>
                                        </p:tgtEl>
                                        <p:attrNameLst>
                                          <p:attrName>style.visibility</p:attrName>
                                        </p:attrNameLst>
                                      </p:cBhvr>
                                      <p:to>
                                        <p:strVal val="visible"/>
                                      </p:to>
                                    </p:set>
                                    <p:anim calcmode="lin" valueType="num">
                                      <p:cBhvr additive="base">
                                        <p:cTn id="13" dur="500" fill="hold"/>
                                        <p:tgtEl>
                                          <p:spTgt spid="1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anim calcmode="lin" valueType="num">
                                      <p:cBhvr additive="base">
                                        <p:cTn id="19" dur="500" fill="hold"/>
                                        <p:tgtEl>
                                          <p:spTgt spid="1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
                                            <p:txEl>
                                              <p:pRg st="7" end="7"/>
                                            </p:txEl>
                                          </p:spTgt>
                                        </p:tgtEl>
                                        <p:attrNameLst>
                                          <p:attrName>style.visibility</p:attrName>
                                        </p:attrNameLst>
                                      </p:cBhvr>
                                      <p:to>
                                        <p:strVal val="visible"/>
                                      </p:to>
                                    </p:set>
                                    <p:anim calcmode="lin" valueType="num">
                                      <p:cBhvr additive="base">
                                        <p:cTn id="25" dur="500" fill="hold"/>
                                        <p:tgtEl>
                                          <p:spTgt spid="12">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2">
                                            <p:txEl>
                                              <p:pRg st="8" end="8"/>
                                            </p:txEl>
                                          </p:spTgt>
                                        </p:tgtEl>
                                        <p:attrNameLst>
                                          <p:attrName>style.visibility</p:attrName>
                                        </p:attrNameLst>
                                      </p:cBhvr>
                                      <p:to>
                                        <p:strVal val="visible"/>
                                      </p:to>
                                    </p:set>
                                    <p:anim calcmode="lin" valueType="num">
                                      <p:cBhvr additive="base">
                                        <p:cTn id="31" dur="500" fill="hold"/>
                                        <p:tgtEl>
                                          <p:spTgt spid="1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2">
                                            <p:txEl>
                                              <p:pRg st="9" end="9"/>
                                            </p:txEl>
                                          </p:spTgt>
                                        </p:tgtEl>
                                        <p:attrNameLst>
                                          <p:attrName>style.visibility</p:attrName>
                                        </p:attrNameLst>
                                      </p:cBhvr>
                                      <p:to>
                                        <p:strVal val="visible"/>
                                      </p:to>
                                    </p:set>
                                    <p:anim calcmode="lin" valueType="num">
                                      <p:cBhvr additive="base">
                                        <p:cTn id="37" dur="500" fill="hold"/>
                                        <p:tgtEl>
                                          <p:spTgt spid="12">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2">
                                            <p:txEl>
                                              <p:pRg st="10" end="10"/>
                                            </p:txEl>
                                          </p:spTgt>
                                        </p:tgtEl>
                                        <p:attrNameLst>
                                          <p:attrName>style.visibility</p:attrName>
                                        </p:attrNameLst>
                                      </p:cBhvr>
                                      <p:to>
                                        <p:strVal val="visible"/>
                                      </p:to>
                                    </p:set>
                                    <p:anim calcmode="lin" valueType="num">
                                      <p:cBhvr additive="base">
                                        <p:cTn id="43" dur="500" fill="hold"/>
                                        <p:tgtEl>
                                          <p:spTgt spid="12">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12" name="CasellaDiTesto 11">
            <a:extLst>
              <a:ext uri="{FF2B5EF4-FFF2-40B4-BE49-F238E27FC236}">
                <a16:creationId xmlns:a16="http://schemas.microsoft.com/office/drawing/2014/main" id="{C10ADFD3-BC61-4DF6-BD66-EDF8C8C67B36}"/>
              </a:ext>
            </a:extLst>
          </p:cNvPr>
          <p:cNvSpPr txBox="1"/>
          <p:nvPr/>
        </p:nvSpPr>
        <p:spPr>
          <a:xfrm>
            <a:off x="559685" y="1559443"/>
            <a:ext cx="7695315" cy="1661993"/>
          </a:xfrm>
          <a:prstGeom prst="rect">
            <a:avLst/>
          </a:prstGeom>
          <a:noFill/>
        </p:spPr>
        <p:txBody>
          <a:bodyPr wrap="square">
            <a:spAutoFit/>
          </a:bodyPr>
          <a:lstStyle/>
          <a:p>
            <a:pPr>
              <a:buClrTx/>
              <a:buSzPct val="70000"/>
            </a:pPr>
            <a:r>
              <a:rPr lang="it-IT" sz="1800" dirty="0">
                <a:solidFill>
                  <a:schemeClr val="tx1"/>
                </a:solidFill>
                <a:latin typeface="Darker Grotesque" pitchFamily="2" charset="0"/>
              </a:rPr>
              <a:t>Oltre ai punti comuni evidenziati dalle ricerche di </a:t>
            </a:r>
            <a:r>
              <a:rPr lang="it-IT" sz="1800" dirty="0" err="1">
                <a:solidFill>
                  <a:schemeClr val="tx1"/>
                </a:solidFill>
                <a:latin typeface="Darker Grotesque" pitchFamily="2" charset="0"/>
              </a:rPr>
              <a:t>Ostrom</a:t>
            </a:r>
            <a:r>
              <a:rPr lang="it-IT" sz="1800" dirty="0">
                <a:solidFill>
                  <a:schemeClr val="tx1"/>
                </a:solidFill>
                <a:latin typeface="Darker Grotesque" pitchFamily="2" charset="0"/>
              </a:rPr>
              <a:t>, vi debbono essere </a:t>
            </a:r>
            <a:r>
              <a:rPr lang="it-IT" sz="1800" b="1" dirty="0">
                <a:solidFill>
                  <a:schemeClr val="tx1"/>
                </a:solidFill>
                <a:latin typeface="Darker Grotesque" pitchFamily="2" charset="0"/>
              </a:rPr>
              <a:t>altri presupposti</a:t>
            </a:r>
            <a:r>
              <a:rPr lang="it-IT" sz="1800" dirty="0">
                <a:solidFill>
                  <a:schemeClr val="tx1"/>
                </a:solidFill>
                <a:latin typeface="Darker Grotesque" pitchFamily="2" charset="0"/>
              </a:rPr>
              <a:t> affinché le esperienze di cura dei beni comuni possano reggere nel tempo e sopravvivere alle loro «tragedie». Nel caso specifico dei patti di collaborazione, questi ultimi devono reggersi saldamente su quattro pilastri: </a:t>
            </a:r>
          </a:p>
          <a:p>
            <a:pPr>
              <a:buClrTx/>
              <a:buSzPct val="70000"/>
            </a:pPr>
            <a:br>
              <a:rPr lang="it-IT" sz="1500" dirty="0">
                <a:solidFill>
                  <a:schemeClr val="tx1"/>
                </a:solidFill>
                <a:latin typeface="Darker Grotesque" pitchFamily="2" charset="0"/>
              </a:rPr>
            </a:br>
            <a:endParaRPr lang="it-IT" altLang="it-IT" sz="1500" dirty="0">
              <a:solidFill>
                <a:schemeClr val="tx1"/>
              </a:solidFill>
              <a:latin typeface="Darker Grotesque" pitchFamily="2" charset="0"/>
            </a:endParaRPr>
          </a:p>
        </p:txBody>
      </p: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Beni comuni: la terza via di Elinor </a:t>
            </a:r>
            <a:r>
              <a:rPr lang="it-IT" altLang="it-IT" sz="1800" b="1" dirty="0" err="1">
                <a:solidFill>
                  <a:schemeClr val="tx1"/>
                </a:solidFill>
                <a:latin typeface="Darker Grotesque" pitchFamily="2" charset="0"/>
                <a:ea typeface="Tahoma" panose="020B0604030504040204" pitchFamily="34" charset="0"/>
                <a:cs typeface="Tahoma" panose="020B0604030504040204" pitchFamily="34" charset="0"/>
              </a:rPr>
              <a:t>Ostrom</a:t>
            </a:r>
            <a:endParaRPr lang="it-IT" altLang="it-IT" sz="1800" b="1" dirty="0">
              <a:solidFill>
                <a:schemeClr val="tx1"/>
              </a:solidFill>
              <a:latin typeface="Darker Grotesque" pitchFamily="2" charset="0"/>
              <a:ea typeface="Tahoma" panose="020B0604030504040204" pitchFamily="34" charset="0"/>
              <a:cs typeface="Tahoma" panose="020B0604030504040204" pitchFamily="34" charset="0"/>
            </a:endParaRP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1</a:t>
            </a:r>
          </a:p>
        </p:txBody>
      </p:sp>
      <p:sp>
        <p:nvSpPr>
          <p:cNvPr id="3" name="Rettangolo con angoli arrotondati 2">
            <a:extLst>
              <a:ext uri="{FF2B5EF4-FFF2-40B4-BE49-F238E27FC236}">
                <a16:creationId xmlns:a16="http://schemas.microsoft.com/office/drawing/2014/main" id="{7DA3F998-7748-4FCB-9F3E-32BEFFD33C00}"/>
              </a:ext>
            </a:extLst>
          </p:cNvPr>
          <p:cNvSpPr/>
          <p:nvPr/>
        </p:nvSpPr>
        <p:spPr>
          <a:xfrm>
            <a:off x="1900570" y="2912629"/>
            <a:ext cx="1002118" cy="1769011"/>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Darker Grotesque Black" pitchFamily="2" charset="0"/>
              </a:rPr>
              <a:t>Cittadini attivi </a:t>
            </a:r>
          </a:p>
        </p:txBody>
      </p:sp>
      <p:sp>
        <p:nvSpPr>
          <p:cNvPr id="9" name="Rettangolo con angoli arrotondati 8">
            <a:extLst>
              <a:ext uri="{FF2B5EF4-FFF2-40B4-BE49-F238E27FC236}">
                <a16:creationId xmlns:a16="http://schemas.microsoft.com/office/drawing/2014/main" id="{D846D0A4-A16B-4E61-9A05-173E67BA47BD}"/>
              </a:ext>
            </a:extLst>
          </p:cNvPr>
          <p:cNvSpPr/>
          <p:nvPr/>
        </p:nvSpPr>
        <p:spPr>
          <a:xfrm>
            <a:off x="3256222" y="2912629"/>
            <a:ext cx="1002118" cy="1769011"/>
          </a:xfrm>
          <a:prstGeom prst="roundRect">
            <a:avLst/>
          </a:prstGeom>
          <a:solidFill>
            <a:srgbClr val="B9E4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Darker Grotesque Black" pitchFamily="2" charset="0"/>
              </a:rPr>
              <a:t>Terzo settore</a:t>
            </a:r>
          </a:p>
        </p:txBody>
      </p:sp>
      <p:sp>
        <p:nvSpPr>
          <p:cNvPr id="10" name="Rettangolo con angoli arrotondati 9">
            <a:extLst>
              <a:ext uri="{FF2B5EF4-FFF2-40B4-BE49-F238E27FC236}">
                <a16:creationId xmlns:a16="http://schemas.microsoft.com/office/drawing/2014/main" id="{3B4D3C5D-299C-4D23-8605-5537956BBE8A}"/>
              </a:ext>
            </a:extLst>
          </p:cNvPr>
          <p:cNvSpPr/>
          <p:nvPr/>
        </p:nvSpPr>
        <p:spPr>
          <a:xfrm>
            <a:off x="4611874" y="2912629"/>
            <a:ext cx="1204726" cy="1769011"/>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Darker Grotesque Black" pitchFamily="2" charset="0"/>
              </a:rPr>
              <a:t>Politici e tecnici dell’amministrazione locale</a:t>
            </a:r>
          </a:p>
        </p:txBody>
      </p:sp>
      <p:sp>
        <p:nvSpPr>
          <p:cNvPr id="11" name="Rettangolo con angoli arrotondati 10">
            <a:extLst>
              <a:ext uri="{FF2B5EF4-FFF2-40B4-BE49-F238E27FC236}">
                <a16:creationId xmlns:a16="http://schemas.microsoft.com/office/drawing/2014/main" id="{3DE9D9EB-1B70-471F-B3F4-0A568D3E7A8C}"/>
              </a:ext>
            </a:extLst>
          </p:cNvPr>
          <p:cNvSpPr/>
          <p:nvPr/>
        </p:nvSpPr>
        <p:spPr>
          <a:xfrm>
            <a:off x="6170134" y="2912629"/>
            <a:ext cx="1204726" cy="1769011"/>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Darker Grotesque Black" pitchFamily="2" charset="0"/>
              </a:rPr>
              <a:t>Soggetti vari del territorio</a:t>
            </a:r>
          </a:p>
        </p:txBody>
      </p:sp>
    </p:spTree>
    <p:extLst>
      <p:ext uri="{BB962C8B-B14F-4D97-AF65-F5344CB8AC3E}">
        <p14:creationId xmlns:p14="http://schemas.microsoft.com/office/powerpoint/2010/main" val="30591982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p:nvPr/>
        </p:nvCxnSpPr>
        <p:spPr>
          <a:xfrm flipV="1">
            <a:off x="574158" y="531628"/>
            <a:ext cx="8197702" cy="396000"/>
          </a:xfrm>
          <a:prstGeom prst="bentConnector3">
            <a:avLst/>
          </a:prstGeom>
        </p:spPr>
        <p:style>
          <a:lnRef idx="2">
            <a:schemeClr val="accent4"/>
          </a:lnRef>
          <a:fillRef idx="0">
            <a:schemeClr val="accent4"/>
          </a:fillRef>
          <a:effectRef idx="1">
            <a:schemeClr val="accent4"/>
          </a:effectRef>
          <a:fontRef idx="minor">
            <a:schemeClr val="tx1"/>
          </a:fontRef>
        </p:style>
      </p:cxnSp>
      <p:sp>
        <p:nvSpPr>
          <p:cNvPr id="9" name="CasellaDiTesto 8">
            <a:extLst>
              <a:ext uri="{FF2B5EF4-FFF2-40B4-BE49-F238E27FC236}">
                <a16:creationId xmlns:a16="http://schemas.microsoft.com/office/drawing/2014/main" id="{BBAA7306-9DE9-46A3-AA69-1276F830E571}"/>
              </a:ext>
            </a:extLst>
          </p:cNvPr>
          <p:cNvSpPr txBox="1"/>
          <p:nvPr/>
        </p:nvSpPr>
        <p:spPr>
          <a:xfrm>
            <a:off x="3454400" y="465931"/>
            <a:ext cx="1358900" cy="477054"/>
          </a:xfrm>
          <a:prstGeom prst="rect">
            <a:avLst/>
          </a:prstGeom>
          <a:noFill/>
        </p:spPr>
        <p:txBody>
          <a:bodyPr wrap="square" rtlCol="0">
            <a:spAutoFit/>
          </a:bodyPr>
          <a:lstStyle/>
          <a:p>
            <a:r>
              <a:rPr lang="it-IT" sz="2500" b="1" dirty="0">
                <a:solidFill>
                  <a:schemeClr val="tx1"/>
                </a:solidFill>
                <a:latin typeface="Darker Grotesque ExtraBold" pitchFamily="2" charset="0"/>
              </a:rPr>
              <a:t>INDICE</a:t>
            </a:r>
          </a:p>
        </p:txBody>
      </p:sp>
      <p:sp>
        <p:nvSpPr>
          <p:cNvPr id="10" name="Freccia a pentagono 9">
            <a:extLst>
              <a:ext uri="{FF2B5EF4-FFF2-40B4-BE49-F238E27FC236}">
                <a16:creationId xmlns:a16="http://schemas.microsoft.com/office/drawing/2014/main" id="{BA369C50-0F4E-4378-A7F4-79B060F57A79}"/>
              </a:ext>
            </a:extLst>
          </p:cNvPr>
          <p:cNvSpPr/>
          <p:nvPr/>
        </p:nvSpPr>
        <p:spPr>
          <a:xfrm>
            <a:off x="574158" y="1435395"/>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           Beni comuni: la terza via di Elinor </a:t>
            </a:r>
            <a:r>
              <a:rPr lang="it-IT" altLang="it-IT" sz="1800" b="1" dirty="0" err="1">
                <a:solidFill>
                  <a:schemeClr val="tx1"/>
                </a:solidFill>
                <a:latin typeface="Darker Grotesque" pitchFamily="2" charset="0"/>
                <a:ea typeface="Tahoma" panose="020B0604030504040204" pitchFamily="34" charset="0"/>
                <a:cs typeface="Tahoma" panose="020B0604030504040204" pitchFamily="34" charset="0"/>
              </a:rPr>
              <a:t>Ostrom</a:t>
            </a:r>
            <a:endParaRPr lang="it-IT" altLang="it-IT" sz="1800" b="1" dirty="0">
              <a:solidFill>
                <a:schemeClr val="tx1"/>
              </a:solidFill>
              <a:latin typeface="Darker Grotesque" pitchFamily="2" charset="0"/>
              <a:ea typeface="Tahoma" panose="020B0604030504040204" pitchFamily="34" charset="0"/>
              <a:cs typeface="Tahoma" panose="020B0604030504040204" pitchFamily="34" charset="0"/>
            </a:endParaRPr>
          </a:p>
        </p:txBody>
      </p:sp>
      <p:sp>
        <p:nvSpPr>
          <p:cNvPr id="13" name="Freccia a pentagono 12">
            <a:extLst>
              <a:ext uri="{FF2B5EF4-FFF2-40B4-BE49-F238E27FC236}">
                <a16:creationId xmlns:a16="http://schemas.microsoft.com/office/drawing/2014/main" id="{287E2C98-B972-4ACF-9B63-BEEBECFA191A}"/>
              </a:ext>
            </a:extLst>
          </p:cNvPr>
          <p:cNvSpPr/>
          <p:nvPr/>
        </p:nvSpPr>
        <p:spPr>
          <a:xfrm>
            <a:off x="574158" y="2161954"/>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1"/>
                </a:solidFill>
                <a:latin typeface="Darker Grotesque "/>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4" name="Freccia a pentagono 13">
            <a:extLst>
              <a:ext uri="{FF2B5EF4-FFF2-40B4-BE49-F238E27FC236}">
                <a16:creationId xmlns:a16="http://schemas.microsoft.com/office/drawing/2014/main" id="{0B613C43-A798-4FCC-B1EA-834F9B560D4B}"/>
              </a:ext>
            </a:extLst>
          </p:cNvPr>
          <p:cNvSpPr/>
          <p:nvPr/>
        </p:nvSpPr>
        <p:spPr>
          <a:xfrm>
            <a:off x="574158" y="2888513"/>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dieci linee guida</a:t>
            </a:r>
          </a:p>
        </p:txBody>
      </p:sp>
      <p:sp>
        <p:nvSpPr>
          <p:cNvPr id="2" name="Freccia a pentagono 1">
            <a:extLst>
              <a:ext uri="{FF2B5EF4-FFF2-40B4-BE49-F238E27FC236}">
                <a16:creationId xmlns:a16="http://schemas.microsoft.com/office/drawing/2014/main" id="{A0F591CA-6AA2-4A4A-A0D3-FE2E13DA13D0}"/>
              </a:ext>
            </a:extLst>
          </p:cNvPr>
          <p:cNvSpPr/>
          <p:nvPr/>
        </p:nvSpPr>
        <p:spPr>
          <a:xfrm>
            <a:off x="574158" y="143592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1</a:t>
            </a:r>
          </a:p>
        </p:txBody>
      </p:sp>
      <p:sp>
        <p:nvSpPr>
          <p:cNvPr id="11" name="Freccia a pentagono 10">
            <a:extLst>
              <a:ext uri="{FF2B5EF4-FFF2-40B4-BE49-F238E27FC236}">
                <a16:creationId xmlns:a16="http://schemas.microsoft.com/office/drawing/2014/main" id="{7C966DA7-9155-4941-9E6F-38A0E8C85290}"/>
              </a:ext>
            </a:extLst>
          </p:cNvPr>
          <p:cNvSpPr/>
          <p:nvPr/>
        </p:nvSpPr>
        <p:spPr>
          <a:xfrm>
            <a:off x="574158" y="2159887"/>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2</a:t>
            </a:r>
          </a:p>
        </p:txBody>
      </p:sp>
      <p:sp>
        <p:nvSpPr>
          <p:cNvPr id="12" name="Freccia a pentagono 11">
            <a:extLst>
              <a:ext uri="{FF2B5EF4-FFF2-40B4-BE49-F238E27FC236}">
                <a16:creationId xmlns:a16="http://schemas.microsoft.com/office/drawing/2014/main" id="{A5713692-1E60-497A-BDCD-717FF59EBD40}"/>
              </a:ext>
            </a:extLst>
          </p:cNvPr>
          <p:cNvSpPr/>
          <p:nvPr/>
        </p:nvSpPr>
        <p:spPr>
          <a:xfrm>
            <a:off x="574158" y="2899674"/>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3</a:t>
            </a:r>
          </a:p>
        </p:txBody>
      </p:sp>
    </p:spTree>
    <p:extLst>
      <p:ext uri="{BB962C8B-B14F-4D97-AF65-F5344CB8AC3E}">
        <p14:creationId xmlns:p14="http://schemas.microsoft.com/office/powerpoint/2010/main" val="1094926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0"/>
                                        </p:tgtEl>
                                      </p:cBhvr>
                                    </p:animEffect>
                                    <p:anim calcmode="lin" valueType="num">
                                      <p:cBhvr>
                                        <p:cTn id="12" dur="1000"/>
                                        <p:tgtEl>
                                          <p:spTgt spid="10"/>
                                        </p:tgtEl>
                                        <p:attrNameLst>
                                          <p:attrName>ppt_x</p:attrName>
                                        </p:attrNameLst>
                                      </p:cBhvr>
                                      <p:tavLst>
                                        <p:tav tm="0">
                                          <p:val>
                                            <p:strVal val="ppt_x"/>
                                          </p:val>
                                        </p:tav>
                                        <p:tav tm="100000">
                                          <p:val>
                                            <p:strVal val="ppt_x"/>
                                          </p:val>
                                        </p:tav>
                                      </p:tavLst>
                                    </p:anim>
                                    <p:anim calcmode="lin" valueType="num">
                                      <p:cBhvr>
                                        <p:cTn id="13" dur="1000"/>
                                        <p:tgtEl>
                                          <p:spTgt spid="10"/>
                                        </p:tgtEl>
                                        <p:attrNameLst>
                                          <p:attrName>ppt_y</p:attrName>
                                        </p:attrNameLst>
                                      </p:cBhvr>
                                      <p:tavLst>
                                        <p:tav tm="0">
                                          <p:val>
                                            <p:strVal val="ppt_y"/>
                                          </p:val>
                                        </p:tav>
                                        <p:tav tm="100000">
                                          <p:val>
                                            <p:strVal val="ppt_y+.1"/>
                                          </p:val>
                                        </p:tav>
                                      </p:tavLst>
                                    </p:anim>
                                    <p:set>
                                      <p:cBhvr>
                                        <p:cTn id="14" dur="1" fill="hold">
                                          <p:stCondLst>
                                            <p:cond delay="999"/>
                                          </p:stCondLst>
                                        </p:cTn>
                                        <p:tgtEl>
                                          <p:spTgt spid="10"/>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2"/>
                                        </p:tgtEl>
                                      </p:cBhvr>
                                    </p:animEffect>
                                    <p:anim calcmode="lin" valueType="num">
                                      <p:cBhvr>
                                        <p:cTn id="17" dur="1000"/>
                                        <p:tgtEl>
                                          <p:spTgt spid="12"/>
                                        </p:tgtEl>
                                        <p:attrNameLst>
                                          <p:attrName>ppt_x</p:attrName>
                                        </p:attrNameLst>
                                      </p:cBhvr>
                                      <p:tavLst>
                                        <p:tav tm="0">
                                          <p:val>
                                            <p:strVal val="ppt_x"/>
                                          </p:val>
                                        </p:tav>
                                        <p:tav tm="100000">
                                          <p:val>
                                            <p:strVal val="ppt_x"/>
                                          </p:val>
                                        </p:tav>
                                      </p:tavLst>
                                    </p:anim>
                                    <p:anim calcmode="lin" valueType="num">
                                      <p:cBhvr>
                                        <p:cTn id="18" dur="1000"/>
                                        <p:tgtEl>
                                          <p:spTgt spid="12"/>
                                        </p:tgtEl>
                                        <p:attrNameLst>
                                          <p:attrName>ppt_y</p:attrName>
                                        </p:attrNameLst>
                                      </p:cBhvr>
                                      <p:tavLst>
                                        <p:tav tm="0">
                                          <p:val>
                                            <p:strVal val="ppt_y"/>
                                          </p:val>
                                        </p:tav>
                                        <p:tav tm="100000">
                                          <p:val>
                                            <p:strVal val="ppt_y+.1"/>
                                          </p:val>
                                        </p:tav>
                                      </p:tavLst>
                                    </p:anim>
                                    <p:set>
                                      <p:cBhvr>
                                        <p:cTn id="19" dur="1" fill="hold">
                                          <p:stCondLst>
                                            <p:cond delay="999"/>
                                          </p:stCondLst>
                                        </p:cTn>
                                        <p:tgtEl>
                                          <p:spTgt spid="12"/>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4"/>
                                        </p:tgtEl>
                                      </p:cBhvr>
                                    </p:animEffect>
                                    <p:anim calcmode="lin" valueType="num">
                                      <p:cBhvr>
                                        <p:cTn id="22" dur="1000"/>
                                        <p:tgtEl>
                                          <p:spTgt spid="14"/>
                                        </p:tgtEl>
                                        <p:attrNameLst>
                                          <p:attrName>ppt_x</p:attrName>
                                        </p:attrNameLst>
                                      </p:cBhvr>
                                      <p:tavLst>
                                        <p:tav tm="0">
                                          <p:val>
                                            <p:strVal val="ppt_x"/>
                                          </p:val>
                                        </p:tav>
                                        <p:tav tm="100000">
                                          <p:val>
                                            <p:strVal val="ppt_x"/>
                                          </p:val>
                                        </p:tav>
                                      </p:tavLst>
                                    </p:anim>
                                    <p:anim calcmode="lin" valueType="num">
                                      <p:cBhvr>
                                        <p:cTn id="23" dur="1000"/>
                                        <p:tgtEl>
                                          <p:spTgt spid="14"/>
                                        </p:tgtEl>
                                        <p:attrNameLst>
                                          <p:attrName>ppt_y</p:attrName>
                                        </p:attrNameLst>
                                      </p:cBhvr>
                                      <p:tavLst>
                                        <p:tav tm="0">
                                          <p:val>
                                            <p:strVal val="ppt_y"/>
                                          </p:val>
                                        </p:tav>
                                        <p:tav tm="100000">
                                          <p:val>
                                            <p:strVal val="ppt_y+.1"/>
                                          </p:val>
                                        </p:tav>
                                      </p:tavLst>
                                    </p:anim>
                                    <p:set>
                                      <p:cBhvr>
                                        <p:cTn id="24" dur="1" fill="hold">
                                          <p:stCondLst>
                                            <p:cond delay="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2"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4">
            <a:alphaModFix amt="5000"/>
          </a:blip>
          <a:srcRect t="40023" r="40426" b="5020"/>
          <a:stretch/>
        </p:blipFill>
        <p:spPr>
          <a:xfrm>
            <a:off x="0" y="0"/>
            <a:ext cx="9144000" cy="5143500"/>
          </a:xfrm>
          <a:prstGeom prst="rect">
            <a:avLst/>
          </a:prstGeom>
          <a:blipFill>
            <a:blip r:embed="rId3"/>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784150" y="1556087"/>
            <a:ext cx="7093758" cy="2523768"/>
          </a:xfrm>
          <a:prstGeom prst="rect">
            <a:avLst/>
          </a:prstGeom>
          <a:noFill/>
        </p:spPr>
        <p:txBody>
          <a:bodyPr wrap="square" rtlCol="0">
            <a:spAutoFit/>
          </a:bodyPr>
          <a:lstStyle/>
          <a:p>
            <a:r>
              <a:rPr lang="it-IT" sz="1800" i="1" dirty="0">
                <a:latin typeface="Darker Grotesque SemiBold" pitchFamily="2" charset="0"/>
              </a:rPr>
              <a:t>La teoria è quando si sa tutto e niente funziona. </a:t>
            </a:r>
          </a:p>
          <a:p>
            <a:r>
              <a:rPr lang="it-IT" sz="1800" i="1" dirty="0">
                <a:latin typeface="Darker Grotesque SemiBold" pitchFamily="2" charset="0"/>
              </a:rPr>
              <a:t>La pratica è quando tutto funziona e nessuno sa il perché. </a:t>
            </a:r>
          </a:p>
          <a:p>
            <a:r>
              <a:rPr lang="it-IT" sz="1800" i="1" dirty="0">
                <a:latin typeface="Darker Grotesque SemiBold" pitchFamily="2" charset="0"/>
              </a:rPr>
              <a:t>Noi abbiamo messo insieme la teoria e la pratica.</a:t>
            </a:r>
            <a:endParaRPr lang="it-IT" sz="1800" dirty="0">
              <a:latin typeface="Darker Grotesque SemiBold" pitchFamily="2" charset="0"/>
            </a:endParaRPr>
          </a:p>
          <a:p>
            <a:r>
              <a:rPr lang="it-IT" sz="1800" dirty="0">
                <a:latin typeface="Darker Grotesque" pitchFamily="2" charset="0"/>
              </a:rPr>
              <a:t>(Albert Einstein) </a:t>
            </a:r>
          </a:p>
          <a:p>
            <a:endParaRPr lang="it-IT" sz="1800" dirty="0">
              <a:latin typeface="Darker Grotesque" pitchFamily="2" charset="0"/>
            </a:endParaRPr>
          </a:p>
          <a:p>
            <a:r>
              <a:rPr lang="it-IT" sz="1800" dirty="0">
                <a:latin typeface="Darker Grotesque" pitchFamily="2" charset="0"/>
              </a:rPr>
              <a:t>Con il </a:t>
            </a:r>
            <a:r>
              <a:rPr lang="it-IT" sz="1800" b="1" dirty="0">
                <a:latin typeface="Darker Grotesque" pitchFamily="2" charset="0"/>
              </a:rPr>
              <a:t>monitoraggio</a:t>
            </a:r>
            <a:r>
              <a:rPr lang="it-IT" sz="1800" dirty="0">
                <a:latin typeface="Darker Grotesque" pitchFamily="2" charset="0"/>
              </a:rPr>
              <a:t> noi invece siamo in grado di </a:t>
            </a:r>
          </a:p>
          <a:p>
            <a:r>
              <a:rPr lang="it-IT" sz="1800" b="1" dirty="0">
                <a:solidFill>
                  <a:srgbClr val="D8255C"/>
                </a:solidFill>
                <a:latin typeface="Darker Grotesque" pitchFamily="2" charset="0"/>
              </a:rPr>
              <a:t>				sapere cosa funziona </a:t>
            </a:r>
          </a:p>
          <a:p>
            <a:r>
              <a:rPr lang="it-IT" sz="1800" b="1" dirty="0">
                <a:solidFill>
                  <a:srgbClr val="D8255C"/>
                </a:solidFill>
                <a:latin typeface="Darker Grotesque" pitchFamily="2" charset="0"/>
              </a:rPr>
              <a:t>						</a:t>
            </a:r>
            <a:r>
              <a:rPr lang="it-IT" sz="1800" dirty="0">
                <a:latin typeface="Darker Grotesque" pitchFamily="2" charset="0"/>
              </a:rPr>
              <a:t>e </a:t>
            </a:r>
            <a:r>
              <a:rPr lang="it-IT" sz="1800" b="1" dirty="0" err="1">
                <a:solidFill>
                  <a:srgbClr val="FFBA4C"/>
                </a:solidFill>
                <a:latin typeface="Darker Grotesque" pitchFamily="2" charset="0"/>
              </a:rPr>
              <a:t>perchè</a:t>
            </a:r>
            <a:r>
              <a:rPr lang="it-IT" sz="1800" dirty="0">
                <a:latin typeface="Darker Grotesque" pitchFamily="2" charset="0"/>
              </a:rPr>
              <a:t>!</a:t>
            </a:r>
          </a:p>
          <a:p>
            <a:endParaRPr lang="it-IT" dirty="0"/>
          </a:p>
        </p:txBody>
      </p:sp>
    </p:spTree>
    <p:extLst>
      <p:ext uri="{BB962C8B-B14F-4D97-AF65-F5344CB8AC3E}">
        <p14:creationId xmlns:p14="http://schemas.microsoft.com/office/powerpoint/2010/main" val="3323852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4">
            <a:alphaModFix amt="5000"/>
          </a:blip>
          <a:srcRect t="40023" r="40426" b="5020"/>
          <a:stretch/>
        </p:blipFill>
        <p:spPr>
          <a:xfrm>
            <a:off x="0" y="0"/>
            <a:ext cx="9144000" cy="5143500"/>
          </a:xfrm>
          <a:prstGeom prst="rect">
            <a:avLst/>
          </a:prstGeom>
          <a:blipFill>
            <a:blip r:embed="rId3"/>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M&amp;V: metodologie e definizioni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2" name="CasellaDiTesto 1">
            <a:extLst>
              <a:ext uri="{FF2B5EF4-FFF2-40B4-BE49-F238E27FC236}">
                <a16:creationId xmlns:a16="http://schemas.microsoft.com/office/drawing/2014/main" id="{8F0B13C3-B44F-4BD5-AC39-2E0A3E2FC34E}"/>
              </a:ext>
            </a:extLst>
          </p:cNvPr>
          <p:cNvSpPr txBox="1"/>
          <p:nvPr/>
        </p:nvSpPr>
        <p:spPr>
          <a:xfrm>
            <a:off x="574158" y="1250134"/>
            <a:ext cx="6904382" cy="861774"/>
          </a:xfrm>
          <a:prstGeom prst="rect">
            <a:avLst/>
          </a:prstGeom>
          <a:noFill/>
        </p:spPr>
        <p:txBody>
          <a:bodyPr wrap="square" rtlCol="0">
            <a:spAutoFit/>
          </a:bodyPr>
          <a:lstStyle/>
          <a:p>
            <a:r>
              <a:rPr lang="it-IT" sz="1800" dirty="0">
                <a:latin typeface="Darker Grotesque" pitchFamily="2" charset="0"/>
              </a:rPr>
              <a:t>Esistono 3 metodologie, che rispondono a 3 diversi obiettivi, per sapere cosa funziona e perché, e per valutare il percorso e i risultati:</a:t>
            </a:r>
          </a:p>
          <a:p>
            <a:endParaRPr lang="it-IT" dirty="0"/>
          </a:p>
        </p:txBody>
      </p:sp>
      <p:sp>
        <p:nvSpPr>
          <p:cNvPr id="4" name="Freccia a destra 3">
            <a:extLst>
              <a:ext uri="{FF2B5EF4-FFF2-40B4-BE49-F238E27FC236}">
                <a16:creationId xmlns:a16="http://schemas.microsoft.com/office/drawing/2014/main" id="{DC8DDE4E-254E-4C5E-BE9E-72BD85EFBC13}"/>
              </a:ext>
            </a:extLst>
          </p:cNvPr>
          <p:cNvSpPr/>
          <p:nvPr/>
        </p:nvSpPr>
        <p:spPr>
          <a:xfrm>
            <a:off x="882822" y="2019540"/>
            <a:ext cx="2045907" cy="834887"/>
          </a:xfrm>
          <a:prstGeom prst="rightArrow">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dirty="0">
                <a:latin typeface="Darker Grotesque Black" pitchFamily="2" charset="0"/>
              </a:rPr>
              <a:t>RENDICONTATIVA</a:t>
            </a:r>
          </a:p>
        </p:txBody>
      </p:sp>
      <p:sp>
        <p:nvSpPr>
          <p:cNvPr id="11" name="Freccia a destra 10">
            <a:extLst>
              <a:ext uri="{FF2B5EF4-FFF2-40B4-BE49-F238E27FC236}">
                <a16:creationId xmlns:a16="http://schemas.microsoft.com/office/drawing/2014/main" id="{D32A72D3-CF4E-4BB6-9EA0-EF189539C2EF}"/>
              </a:ext>
            </a:extLst>
          </p:cNvPr>
          <p:cNvSpPr/>
          <p:nvPr/>
        </p:nvSpPr>
        <p:spPr>
          <a:xfrm>
            <a:off x="882822" y="2839001"/>
            <a:ext cx="2045907" cy="834887"/>
          </a:xfrm>
          <a:prstGeom prst="right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dirty="0">
                <a:latin typeface="Darker Grotesque Black" pitchFamily="2" charset="0"/>
              </a:rPr>
              <a:t>FORMATIVA</a:t>
            </a:r>
          </a:p>
        </p:txBody>
      </p:sp>
      <p:sp>
        <p:nvSpPr>
          <p:cNvPr id="12" name="Freccia a destra 11">
            <a:extLst>
              <a:ext uri="{FF2B5EF4-FFF2-40B4-BE49-F238E27FC236}">
                <a16:creationId xmlns:a16="http://schemas.microsoft.com/office/drawing/2014/main" id="{297EAA66-ECA5-42D3-84B9-A403EBB37BE8}"/>
              </a:ext>
            </a:extLst>
          </p:cNvPr>
          <p:cNvSpPr/>
          <p:nvPr/>
        </p:nvSpPr>
        <p:spPr>
          <a:xfrm>
            <a:off x="882822" y="3672471"/>
            <a:ext cx="2045907" cy="834887"/>
          </a:xfrm>
          <a:prstGeom prst="rightArrow">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dirty="0">
                <a:latin typeface="Darker Grotesque Black" pitchFamily="2" charset="0"/>
              </a:rPr>
              <a:t>PARTECIPATIVA</a:t>
            </a:r>
          </a:p>
        </p:txBody>
      </p:sp>
      <p:sp>
        <p:nvSpPr>
          <p:cNvPr id="5" name="Rettangolo con angoli arrotondati 4">
            <a:extLst>
              <a:ext uri="{FF2B5EF4-FFF2-40B4-BE49-F238E27FC236}">
                <a16:creationId xmlns:a16="http://schemas.microsoft.com/office/drawing/2014/main" id="{60F05F04-A1AC-4785-ABBE-92094D01B915}"/>
              </a:ext>
            </a:extLst>
          </p:cNvPr>
          <p:cNvSpPr/>
          <p:nvPr/>
        </p:nvSpPr>
        <p:spPr>
          <a:xfrm>
            <a:off x="3164958" y="2161248"/>
            <a:ext cx="5014395" cy="574665"/>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Darker Grotesque" pitchFamily="2" charset="0"/>
              </a:rPr>
              <a:t>utile soprattutto per chi finanzia un progetto e intende verificare i risultati raggiunti effettivamente e con la spesa concordata</a:t>
            </a:r>
            <a:endParaRPr lang="it-IT" dirty="0"/>
          </a:p>
        </p:txBody>
      </p:sp>
      <p:sp>
        <p:nvSpPr>
          <p:cNvPr id="13" name="Rettangolo con angoli arrotondati 12">
            <a:extLst>
              <a:ext uri="{FF2B5EF4-FFF2-40B4-BE49-F238E27FC236}">
                <a16:creationId xmlns:a16="http://schemas.microsoft.com/office/drawing/2014/main" id="{75982448-6696-42AA-9FFC-B1E0973658AF}"/>
              </a:ext>
            </a:extLst>
          </p:cNvPr>
          <p:cNvSpPr/>
          <p:nvPr/>
        </p:nvSpPr>
        <p:spPr>
          <a:xfrm>
            <a:off x="3164958" y="2914104"/>
            <a:ext cx="5014395" cy="710285"/>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Darker Grotesque" pitchFamily="2" charset="0"/>
              </a:rPr>
              <a:t>utile soprattutto a chi gestisce il progetto, per valutare passo </a:t>
            </a:r>
            <a:r>
              <a:rPr lang="it-IT" sz="1400" dirty="0" err="1">
                <a:latin typeface="Darker Grotesque" pitchFamily="2" charset="0"/>
              </a:rPr>
              <a:t>passo</a:t>
            </a:r>
            <a:r>
              <a:rPr lang="it-IT" sz="1400" dirty="0">
                <a:latin typeface="Darker Grotesque" pitchFamily="2" charset="0"/>
              </a:rPr>
              <a:t> i risultati del progetto, migliorandone la gestione, anche a fronte di scostamenti rispetto a quanto previsto</a:t>
            </a:r>
            <a:endParaRPr lang="it-IT" dirty="0"/>
          </a:p>
        </p:txBody>
      </p:sp>
      <p:sp>
        <p:nvSpPr>
          <p:cNvPr id="14" name="Rettangolo con angoli arrotondati 13">
            <a:extLst>
              <a:ext uri="{FF2B5EF4-FFF2-40B4-BE49-F238E27FC236}">
                <a16:creationId xmlns:a16="http://schemas.microsoft.com/office/drawing/2014/main" id="{04328C8E-2B7C-4C6B-B1DA-8B7DD4AAAAC2}"/>
              </a:ext>
            </a:extLst>
          </p:cNvPr>
          <p:cNvSpPr/>
          <p:nvPr/>
        </p:nvSpPr>
        <p:spPr>
          <a:xfrm>
            <a:off x="3164958" y="3802581"/>
            <a:ext cx="5014395" cy="574665"/>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Darker Grotesque" pitchFamily="2" charset="0"/>
              </a:rPr>
              <a:t>utile anche per chi ne è anche beneficiario, utile soprattutto per una conoscenza e apprendimento reciproco</a:t>
            </a:r>
          </a:p>
        </p:txBody>
      </p:sp>
      <p:sp>
        <p:nvSpPr>
          <p:cNvPr id="3" name="CasellaDiTesto 2">
            <a:extLst>
              <a:ext uri="{FF2B5EF4-FFF2-40B4-BE49-F238E27FC236}">
                <a16:creationId xmlns:a16="http://schemas.microsoft.com/office/drawing/2014/main" id="{04DF6972-5E6E-40F9-A887-8DB5E8A3B3C6}"/>
              </a:ext>
            </a:extLst>
          </p:cNvPr>
          <p:cNvSpPr txBox="1"/>
          <p:nvPr/>
        </p:nvSpPr>
        <p:spPr>
          <a:xfrm>
            <a:off x="882822" y="2839001"/>
            <a:ext cx="6904382" cy="2031325"/>
          </a:xfrm>
          <a:prstGeom prst="rect">
            <a:avLst/>
          </a:prstGeom>
          <a:noFill/>
        </p:spPr>
        <p:txBody>
          <a:bodyPr wrap="square" rtlCol="0">
            <a:spAutoFit/>
          </a:bodyPr>
          <a:lstStyle/>
          <a:p>
            <a:pPr algn="just"/>
            <a:r>
              <a:rPr lang="it-IT" sz="1600" dirty="0">
                <a:latin typeface="Darker Grotesque" pitchFamily="2" charset="0"/>
              </a:rPr>
              <a:t>La metodologia partecipativa implica un </a:t>
            </a:r>
            <a:r>
              <a:rPr lang="it-IT" sz="1600" b="1" dirty="0">
                <a:latin typeface="Darker Grotesque" pitchFamily="2" charset="0"/>
              </a:rPr>
              <a:t>confronto paritario </a:t>
            </a:r>
            <a:r>
              <a:rPr lang="it-IT" sz="1600" dirty="0">
                <a:latin typeface="Darker Grotesque" pitchFamily="2" charset="0"/>
              </a:rPr>
              <a:t>tra tutti i soggetti coinvolti e permette di conoscere meglio le relazioni tra le persone sia dal punto di vista </a:t>
            </a:r>
            <a:r>
              <a:rPr lang="it-IT" sz="1600" b="1" dirty="0">
                <a:solidFill>
                  <a:srgbClr val="D8255C"/>
                </a:solidFill>
                <a:latin typeface="Darker Grotesque" pitchFamily="2" charset="0"/>
              </a:rPr>
              <a:t>qualitativo</a:t>
            </a:r>
            <a:r>
              <a:rPr lang="it-IT" sz="1600" dirty="0">
                <a:latin typeface="Darker Grotesque" pitchFamily="2" charset="0"/>
              </a:rPr>
              <a:t> che </a:t>
            </a:r>
            <a:r>
              <a:rPr lang="it-IT" sz="1600" b="1" dirty="0">
                <a:solidFill>
                  <a:srgbClr val="8BD2BD"/>
                </a:solidFill>
                <a:latin typeface="Darker Grotesque" pitchFamily="2" charset="0"/>
              </a:rPr>
              <a:t>quantitativo</a:t>
            </a:r>
            <a:r>
              <a:rPr lang="it-IT" sz="1600" dirty="0">
                <a:latin typeface="Darker Grotesque" pitchFamily="2" charset="0"/>
              </a:rPr>
              <a:t>.</a:t>
            </a:r>
          </a:p>
          <a:p>
            <a:pPr algn="just"/>
            <a:r>
              <a:rPr lang="it-IT" sz="1600" dirty="0">
                <a:latin typeface="Darker Grotesque" pitchFamily="2" charset="0"/>
              </a:rPr>
              <a:t>Nel campo dei beni comuni questa metodologia è </a:t>
            </a:r>
            <a:r>
              <a:rPr lang="it-IT" sz="1600" b="1" dirty="0">
                <a:solidFill>
                  <a:srgbClr val="FFBA4C"/>
                </a:solidFill>
                <a:latin typeface="Darker Grotesque" pitchFamily="2" charset="0"/>
              </a:rPr>
              <a:t>particolarmente adatta</a:t>
            </a:r>
            <a:r>
              <a:rPr lang="it-IT" sz="1600" dirty="0">
                <a:latin typeface="Darker Grotesque" pitchFamily="2" charset="0"/>
              </a:rPr>
              <a:t>. Essa risulta utile soprattutto quando è fondamentale la comunicazione tra diversi soggetti e quando ci si muove nel campo della </a:t>
            </a:r>
            <a:r>
              <a:rPr lang="it-IT" sz="1600" b="1" dirty="0">
                <a:solidFill>
                  <a:srgbClr val="8BD2BD"/>
                </a:solidFill>
                <a:latin typeface="Darker Grotesque" pitchFamily="2" charset="0"/>
              </a:rPr>
              <a:t>sperimentazione</a:t>
            </a:r>
            <a:r>
              <a:rPr lang="it-IT" sz="1600" dirty="0">
                <a:latin typeface="Darker Grotesque" pitchFamily="2" charset="0"/>
              </a:rPr>
              <a:t>, in cui il percorso attuativo rende necessarie continue verifiche e conoscenze dei risultati ottenuti.</a:t>
            </a:r>
          </a:p>
          <a:p>
            <a:endParaRPr lang="it-IT" dirty="0"/>
          </a:p>
        </p:txBody>
      </p:sp>
    </p:spTree>
    <p:extLst>
      <p:ext uri="{BB962C8B-B14F-4D97-AF65-F5344CB8AC3E}">
        <p14:creationId xmlns:p14="http://schemas.microsoft.com/office/powerpoint/2010/main" val="366864943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1+#ppt_w/2"/>
                                          </p:val>
                                        </p:tav>
                                        <p:tav tm="100000">
                                          <p:val>
                                            <p:strVal val="#ppt_x"/>
                                          </p:val>
                                        </p:tav>
                                      </p:tavLst>
                                    </p:anim>
                                    <p:anim calcmode="lin" valueType="num">
                                      <p:cBhvr additive="base">
                                        <p:cTn id="2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0-#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1+#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xit" presetSubtype="0" fill="hold" grpId="1" nodeType="clickEffect">
                                  <p:stCondLst>
                                    <p:cond delay="0"/>
                                  </p:stCondLst>
                                  <p:childTnLst>
                                    <p:animEffect transition="out" filter="fade">
                                      <p:cBhvr>
                                        <p:cTn id="36" dur="1000"/>
                                        <p:tgtEl>
                                          <p:spTgt spid="4"/>
                                        </p:tgtEl>
                                      </p:cBhvr>
                                    </p:animEffect>
                                    <p:anim calcmode="lin" valueType="num">
                                      <p:cBhvr>
                                        <p:cTn id="37" dur="1000"/>
                                        <p:tgtEl>
                                          <p:spTgt spid="4"/>
                                        </p:tgtEl>
                                        <p:attrNameLst>
                                          <p:attrName>ppt_x</p:attrName>
                                        </p:attrNameLst>
                                      </p:cBhvr>
                                      <p:tavLst>
                                        <p:tav tm="0">
                                          <p:val>
                                            <p:strVal val="ppt_x"/>
                                          </p:val>
                                        </p:tav>
                                        <p:tav tm="100000">
                                          <p:val>
                                            <p:strVal val="ppt_x"/>
                                          </p:val>
                                        </p:tav>
                                      </p:tavLst>
                                    </p:anim>
                                    <p:anim calcmode="lin" valueType="num">
                                      <p:cBhvr>
                                        <p:cTn id="38" dur="1000"/>
                                        <p:tgtEl>
                                          <p:spTgt spid="4"/>
                                        </p:tgtEl>
                                        <p:attrNameLst>
                                          <p:attrName>ppt_y</p:attrName>
                                        </p:attrNameLst>
                                      </p:cBhvr>
                                      <p:tavLst>
                                        <p:tav tm="0">
                                          <p:val>
                                            <p:strVal val="ppt_y"/>
                                          </p:val>
                                        </p:tav>
                                        <p:tav tm="100000">
                                          <p:val>
                                            <p:strVal val="ppt_y+.1"/>
                                          </p:val>
                                        </p:tav>
                                      </p:tavLst>
                                    </p:anim>
                                    <p:set>
                                      <p:cBhvr>
                                        <p:cTn id="39" dur="1" fill="hold">
                                          <p:stCondLst>
                                            <p:cond delay="999"/>
                                          </p:stCondLst>
                                        </p:cTn>
                                        <p:tgtEl>
                                          <p:spTgt spid="4"/>
                                        </p:tgtEl>
                                        <p:attrNameLst>
                                          <p:attrName>style.visibility</p:attrName>
                                        </p:attrNameLst>
                                      </p:cBhvr>
                                      <p:to>
                                        <p:strVal val="hidden"/>
                                      </p:to>
                                    </p:set>
                                  </p:childTnLst>
                                </p:cTn>
                              </p:par>
                              <p:par>
                                <p:cTn id="40" presetID="42" presetClass="exit" presetSubtype="0" fill="hold" grpId="1" nodeType="withEffect">
                                  <p:stCondLst>
                                    <p:cond delay="0"/>
                                  </p:stCondLst>
                                  <p:childTnLst>
                                    <p:animEffect transition="out" filter="fade">
                                      <p:cBhvr>
                                        <p:cTn id="41" dur="1000"/>
                                        <p:tgtEl>
                                          <p:spTgt spid="5"/>
                                        </p:tgtEl>
                                      </p:cBhvr>
                                    </p:animEffect>
                                    <p:anim calcmode="lin" valueType="num">
                                      <p:cBhvr>
                                        <p:cTn id="42" dur="1000"/>
                                        <p:tgtEl>
                                          <p:spTgt spid="5"/>
                                        </p:tgtEl>
                                        <p:attrNameLst>
                                          <p:attrName>ppt_x</p:attrName>
                                        </p:attrNameLst>
                                      </p:cBhvr>
                                      <p:tavLst>
                                        <p:tav tm="0">
                                          <p:val>
                                            <p:strVal val="ppt_x"/>
                                          </p:val>
                                        </p:tav>
                                        <p:tav tm="100000">
                                          <p:val>
                                            <p:strVal val="ppt_x"/>
                                          </p:val>
                                        </p:tav>
                                      </p:tavLst>
                                    </p:anim>
                                    <p:anim calcmode="lin" valueType="num">
                                      <p:cBhvr>
                                        <p:cTn id="43" dur="1000"/>
                                        <p:tgtEl>
                                          <p:spTgt spid="5"/>
                                        </p:tgtEl>
                                        <p:attrNameLst>
                                          <p:attrName>ppt_y</p:attrName>
                                        </p:attrNameLst>
                                      </p:cBhvr>
                                      <p:tavLst>
                                        <p:tav tm="0">
                                          <p:val>
                                            <p:strVal val="ppt_y"/>
                                          </p:val>
                                        </p:tav>
                                        <p:tav tm="100000">
                                          <p:val>
                                            <p:strVal val="ppt_y+.1"/>
                                          </p:val>
                                        </p:tav>
                                      </p:tavLst>
                                    </p:anim>
                                    <p:set>
                                      <p:cBhvr>
                                        <p:cTn id="44" dur="1" fill="hold">
                                          <p:stCondLst>
                                            <p:cond delay="999"/>
                                          </p:stCondLst>
                                        </p:cTn>
                                        <p:tgtEl>
                                          <p:spTgt spid="5"/>
                                        </p:tgtEl>
                                        <p:attrNameLst>
                                          <p:attrName>style.visibility</p:attrName>
                                        </p:attrNameLst>
                                      </p:cBhvr>
                                      <p:to>
                                        <p:strVal val="hidden"/>
                                      </p:to>
                                    </p:set>
                                  </p:childTnLst>
                                </p:cTn>
                              </p:par>
                              <p:par>
                                <p:cTn id="45" presetID="42" presetClass="exit" presetSubtype="0" fill="hold" grpId="1" nodeType="withEffect">
                                  <p:stCondLst>
                                    <p:cond delay="0"/>
                                  </p:stCondLst>
                                  <p:childTnLst>
                                    <p:animEffect transition="out" filter="fade">
                                      <p:cBhvr>
                                        <p:cTn id="46" dur="1000"/>
                                        <p:tgtEl>
                                          <p:spTgt spid="11"/>
                                        </p:tgtEl>
                                      </p:cBhvr>
                                    </p:animEffect>
                                    <p:anim calcmode="lin" valueType="num">
                                      <p:cBhvr>
                                        <p:cTn id="47" dur="1000"/>
                                        <p:tgtEl>
                                          <p:spTgt spid="11"/>
                                        </p:tgtEl>
                                        <p:attrNameLst>
                                          <p:attrName>ppt_x</p:attrName>
                                        </p:attrNameLst>
                                      </p:cBhvr>
                                      <p:tavLst>
                                        <p:tav tm="0">
                                          <p:val>
                                            <p:strVal val="ppt_x"/>
                                          </p:val>
                                        </p:tav>
                                        <p:tav tm="100000">
                                          <p:val>
                                            <p:strVal val="ppt_x"/>
                                          </p:val>
                                        </p:tav>
                                      </p:tavLst>
                                    </p:anim>
                                    <p:anim calcmode="lin" valueType="num">
                                      <p:cBhvr>
                                        <p:cTn id="48" dur="1000"/>
                                        <p:tgtEl>
                                          <p:spTgt spid="11"/>
                                        </p:tgtEl>
                                        <p:attrNameLst>
                                          <p:attrName>ppt_y</p:attrName>
                                        </p:attrNameLst>
                                      </p:cBhvr>
                                      <p:tavLst>
                                        <p:tav tm="0">
                                          <p:val>
                                            <p:strVal val="ppt_y"/>
                                          </p:val>
                                        </p:tav>
                                        <p:tav tm="100000">
                                          <p:val>
                                            <p:strVal val="ppt_y+.1"/>
                                          </p:val>
                                        </p:tav>
                                      </p:tavLst>
                                    </p:anim>
                                    <p:set>
                                      <p:cBhvr>
                                        <p:cTn id="49" dur="1" fill="hold">
                                          <p:stCondLst>
                                            <p:cond delay="999"/>
                                          </p:stCondLst>
                                        </p:cTn>
                                        <p:tgtEl>
                                          <p:spTgt spid="11"/>
                                        </p:tgtEl>
                                        <p:attrNameLst>
                                          <p:attrName>style.visibility</p:attrName>
                                        </p:attrNameLst>
                                      </p:cBhvr>
                                      <p:to>
                                        <p:strVal val="hidden"/>
                                      </p:to>
                                    </p:set>
                                  </p:childTnLst>
                                </p:cTn>
                              </p:par>
                              <p:par>
                                <p:cTn id="50" presetID="42" presetClass="exit" presetSubtype="0" fill="hold" grpId="1" nodeType="withEffect">
                                  <p:stCondLst>
                                    <p:cond delay="0"/>
                                  </p:stCondLst>
                                  <p:childTnLst>
                                    <p:animEffect transition="out" filter="fade">
                                      <p:cBhvr>
                                        <p:cTn id="51" dur="1000"/>
                                        <p:tgtEl>
                                          <p:spTgt spid="13"/>
                                        </p:tgtEl>
                                      </p:cBhvr>
                                    </p:animEffect>
                                    <p:anim calcmode="lin" valueType="num">
                                      <p:cBhvr>
                                        <p:cTn id="52" dur="1000"/>
                                        <p:tgtEl>
                                          <p:spTgt spid="13"/>
                                        </p:tgtEl>
                                        <p:attrNameLst>
                                          <p:attrName>ppt_x</p:attrName>
                                        </p:attrNameLst>
                                      </p:cBhvr>
                                      <p:tavLst>
                                        <p:tav tm="0">
                                          <p:val>
                                            <p:strVal val="ppt_x"/>
                                          </p:val>
                                        </p:tav>
                                        <p:tav tm="100000">
                                          <p:val>
                                            <p:strVal val="ppt_x"/>
                                          </p:val>
                                        </p:tav>
                                      </p:tavLst>
                                    </p:anim>
                                    <p:anim calcmode="lin" valueType="num">
                                      <p:cBhvr>
                                        <p:cTn id="53" dur="1000"/>
                                        <p:tgtEl>
                                          <p:spTgt spid="13"/>
                                        </p:tgtEl>
                                        <p:attrNameLst>
                                          <p:attrName>ppt_y</p:attrName>
                                        </p:attrNameLst>
                                      </p:cBhvr>
                                      <p:tavLst>
                                        <p:tav tm="0">
                                          <p:val>
                                            <p:strVal val="ppt_y"/>
                                          </p:val>
                                        </p:tav>
                                        <p:tav tm="100000">
                                          <p:val>
                                            <p:strVal val="ppt_y+.1"/>
                                          </p:val>
                                        </p:tav>
                                      </p:tavLst>
                                    </p:anim>
                                    <p:set>
                                      <p:cBhvr>
                                        <p:cTn id="54" dur="1" fill="hold">
                                          <p:stCondLst>
                                            <p:cond delay="999"/>
                                          </p:stCondLst>
                                        </p:cTn>
                                        <p:tgtEl>
                                          <p:spTgt spid="13"/>
                                        </p:tgtEl>
                                        <p:attrNameLst>
                                          <p:attrName>style.visibility</p:attrName>
                                        </p:attrNameLst>
                                      </p:cBhvr>
                                      <p:to>
                                        <p:strVal val="hidden"/>
                                      </p:to>
                                    </p:set>
                                  </p:childTnLst>
                                </p:cTn>
                              </p:par>
                              <p:par>
                                <p:cTn id="55" presetID="64" presetClass="path" presetSubtype="0" accel="50000" decel="50000" fill="hold" grpId="1" nodeType="withEffect">
                                  <p:stCondLst>
                                    <p:cond delay="0"/>
                                  </p:stCondLst>
                                  <p:childTnLst>
                                    <p:animMotion origin="layout" path="M -3.33333E-6 -1.7284E-6 L -0.00225 -0.33055 " pathEditMode="relative" rAng="0" ptsTypes="AA">
                                      <p:cBhvr>
                                        <p:cTn id="56" dur="2000" fill="hold"/>
                                        <p:tgtEl>
                                          <p:spTgt spid="12"/>
                                        </p:tgtEl>
                                        <p:attrNameLst>
                                          <p:attrName>ppt_x</p:attrName>
                                          <p:attrName>ppt_y</p:attrName>
                                        </p:attrNameLst>
                                      </p:cBhvr>
                                      <p:rCtr x="-122" y="-16543"/>
                                    </p:animMotion>
                                  </p:childTnLst>
                                </p:cTn>
                              </p:par>
                              <p:par>
                                <p:cTn id="57" presetID="64" presetClass="path" presetSubtype="0" accel="50000" decel="50000" fill="hold" grpId="1" nodeType="withEffect">
                                  <p:stCondLst>
                                    <p:cond delay="0"/>
                                  </p:stCondLst>
                                  <p:childTnLst>
                                    <p:animMotion origin="layout" path="M -2.5E-6 -1.7284E-6 L -0.00034 -0.33055 " pathEditMode="relative" rAng="0" ptsTypes="AA">
                                      <p:cBhvr>
                                        <p:cTn id="58" dur="2000" fill="hold"/>
                                        <p:tgtEl>
                                          <p:spTgt spid="14"/>
                                        </p:tgtEl>
                                        <p:attrNameLst>
                                          <p:attrName>ppt_x</p:attrName>
                                          <p:attrName>ppt_y</p:attrName>
                                        </p:attrNameLst>
                                      </p:cBhvr>
                                      <p:rCtr x="-17" y="-16543"/>
                                    </p:animMotion>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fade">
                                      <p:cBhvr>
                                        <p:cTn id="63" dur="1000"/>
                                        <p:tgtEl>
                                          <p:spTgt spid="3"/>
                                        </p:tgtEl>
                                      </p:cBhvr>
                                    </p:animEffect>
                                    <p:anim calcmode="lin" valueType="num">
                                      <p:cBhvr>
                                        <p:cTn id="64" dur="1000" fill="hold"/>
                                        <p:tgtEl>
                                          <p:spTgt spid="3"/>
                                        </p:tgtEl>
                                        <p:attrNameLst>
                                          <p:attrName>ppt_x</p:attrName>
                                        </p:attrNameLst>
                                      </p:cBhvr>
                                      <p:tavLst>
                                        <p:tav tm="0">
                                          <p:val>
                                            <p:strVal val="#ppt_x"/>
                                          </p:val>
                                        </p:tav>
                                        <p:tav tm="100000">
                                          <p:val>
                                            <p:strVal val="#ppt_x"/>
                                          </p:val>
                                        </p:tav>
                                      </p:tavLst>
                                    </p:anim>
                                    <p:anim calcmode="lin" valueType="num">
                                      <p:cBhvr>
                                        <p:cTn id="6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1" grpId="0" animBg="1"/>
      <p:bldP spid="11" grpId="1" animBg="1"/>
      <p:bldP spid="12" grpId="0" animBg="1"/>
      <p:bldP spid="12" grpId="1" animBg="1"/>
      <p:bldP spid="5" grpId="0" animBg="1"/>
      <p:bldP spid="5" grpId="1" animBg="1"/>
      <p:bldP spid="13" grpId="0" animBg="1"/>
      <p:bldP spid="13" grpId="1" animBg="1"/>
      <p:bldP spid="14" grpId="0" animBg="1"/>
      <p:bldP spid="14" grpId="1" animBg="1"/>
      <p:bldP spid="3" grpId="0"/>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1696</TotalTime>
  <Words>2658</Words>
  <Application>Microsoft Office PowerPoint</Application>
  <PresentationFormat>Presentazione su schermo (16:9)</PresentationFormat>
  <Paragraphs>373</Paragraphs>
  <Slides>38</Slides>
  <Notes>38</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38</vt:i4>
      </vt:variant>
    </vt:vector>
  </HeadingPairs>
  <TitlesOfParts>
    <vt:vector size="46" baseType="lpstr">
      <vt:lpstr>Arial</vt:lpstr>
      <vt:lpstr>Darker Grotesque ExtraBold</vt:lpstr>
      <vt:lpstr>Tahoma</vt:lpstr>
      <vt:lpstr>Darker Grotesque</vt:lpstr>
      <vt:lpstr>Darker Grotesque </vt:lpstr>
      <vt:lpstr>Darker Grotesque SemiBold</vt:lpstr>
      <vt:lpstr>Darker Grotesque Black</vt:lpstr>
      <vt:lpstr>Simple Light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Marta Meloni</dc:creator>
  <cp:lastModifiedBy>Marta Meloni</cp:lastModifiedBy>
  <cp:revision>230</cp:revision>
  <dcterms:modified xsi:type="dcterms:W3CDTF">2020-12-22T22:11:35Z</dcterms:modified>
</cp:coreProperties>
</file>